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68" r:id="rId2"/>
    <p:sldId id="310" r:id="rId3"/>
    <p:sldId id="312" r:id="rId4"/>
    <p:sldId id="311" r:id="rId5"/>
    <p:sldId id="270" r:id="rId6"/>
    <p:sldId id="279" r:id="rId7"/>
    <p:sldId id="281" r:id="rId8"/>
    <p:sldId id="280" r:id="rId9"/>
    <p:sldId id="285" r:id="rId10"/>
    <p:sldId id="286" r:id="rId11"/>
    <p:sldId id="287" r:id="rId12"/>
    <p:sldId id="288" r:id="rId13"/>
    <p:sldId id="271" r:id="rId14"/>
    <p:sldId id="290" r:id="rId15"/>
    <p:sldId id="291" r:id="rId16"/>
    <p:sldId id="316" r:id="rId17"/>
    <p:sldId id="295" r:id="rId18"/>
    <p:sldId id="296" r:id="rId19"/>
    <p:sldId id="317" r:id="rId20"/>
    <p:sldId id="298" r:id="rId21"/>
    <p:sldId id="299" r:id="rId22"/>
    <p:sldId id="318" r:id="rId23"/>
    <p:sldId id="294" r:id="rId24"/>
    <p:sldId id="302" r:id="rId25"/>
    <p:sldId id="304" r:id="rId26"/>
    <p:sldId id="300" r:id="rId27"/>
    <p:sldId id="307" r:id="rId28"/>
    <p:sldId id="306" r:id="rId29"/>
    <p:sldId id="308" r:id="rId30"/>
    <p:sldId id="309" r:id="rId31"/>
    <p:sldId id="314" r:id="rId32"/>
    <p:sldId id="313" r:id="rId33"/>
    <p:sldId id="305" r:id="rId34"/>
    <p:sldId id="31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urken" initials="N" lastIdx="1" clrIdx="0">
    <p:extLst>
      <p:ext uri="{19B8F6BF-5375-455C-9EA6-DF929625EA0E}">
        <p15:presenceInfo xmlns:p15="http://schemas.microsoft.com/office/powerpoint/2012/main" userId="Nurk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67" autoAdjust="0"/>
    <p:restoredTop sz="80679" autoAdjust="0"/>
  </p:normalViewPr>
  <p:slideViewPr>
    <p:cSldViewPr snapToGrid="0">
      <p:cViewPr varScale="1">
        <p:scale>
          <a:sx n="54" d="100"/>
          <a:sy n="54" d="100"/>
        </p:scale>
        <p:origin x="1084" y="5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4FB8F-ED15-48AB-97BD-17129D4E699D}" type="datetimeFigureOut">
              <a:rPr lang="en-US" smtClean="0"/>
              <a:t>4/3/2019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B3739-9081-478F-812E-AE7CE14063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04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9D437-CD83-4825-AD0D-5E7B341BC79B}" type="datetimeFigureOut">
              <a:rPr lang="en-US" smtClean="0"/>
              <a:t>4/3/2019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CF8BB-EBC7-4B8F-9632-A5A136FBB8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36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794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380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857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370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Using the Euler discretization with a sampling time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 we get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Using the Euler discretization with a sampling time of </a:t>
                </a:r>
                <a:r>
                  <a:rPr lang="el-GR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Δ</a:t>
                </a:r>
                <a:r>
                  <a:rPr lang="en-US" sz="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 we get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5799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Using the Euler discretization with a sampling time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 we get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Using the Euler discretization with a sampling time of </a:t>
                </a:r>
                <a:r>
                  <a:rPr lang="el-GR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Δ</a:t>
                </a:r>
                <a:r>
                  <a:rPr lang="en-US" sz="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 we get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2622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Its probability depends on the current indoor temperature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8707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9278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1209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0367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140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7676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8706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7783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6144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6156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6974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8243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4078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3569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6742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268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9130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9597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1605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685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959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Has many applications</a:t>
            </a:r>
          </a:p>
          <a:p>
            <a:r>
              <a:rPr lang="en-US" dirty="0"/>
              <a:t>Includes general stochastic systems</a:t>
            </a:r>
            <a:endParaRPr lang="en-US" i="1" dirty="0">
              <a:latin typeface="Cambria Math" panose="02040503050406030204" pitchFamily="18" charset="0"/>
            </a:endParaRPr>
          </a:p>
          <a:p>
            <a:r>
              <a:rPr lang="en-US" dirty="0"/>
              <a:t>Cannot be solved by existing stochastic techniques (e.g. MPC)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614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Approximation or Problem 1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If gradient of J(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) exists, it is difficult to compute it</a:t>
                </a:r>
              </a:p>
              <a:p>
                <a:r>
                  <a:rPr lang="en-US" dirty="0"/>
                  <a:t>In many practical applications, J is not smooth, and for some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dirty="0"/>
                  <a:t> the gradient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dirty="0"/>
                  <a:t>  does not exist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Approximation or Problem 1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If gradient of J(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𝜃</a:t>
                </a:r>
                <a:r>
                  <a:rPr lang="en-US" dirty="0"/>
                  <a:t>) exists, it is difficult to compute it</a:t>
                </a:r>
              </a:p>
              <a:p>
                <a:r>
                  <a:rPr lang="en-US" dirty="0"/>
                  <a:t>In many practical applications, J is not smooth, and for some </a:t>
                </a:r>
                <a:r>
                  <a:rPr lang="en-US" i="0">
                    <a:latin typeface="Cambria Math" panose="02040503050406030204" pitchFamily="18" charset="0"/>
                  </a:rPr>
                  <a:t>〖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𝜃∈ℝ〗^(𝑞</a:t>
                </a:r>
                <a:r>
                  <a:rPr lang="en-US" i="0">
                    <a:latin typeface="Cambria Math" panose="02040503050406030204" pitchFamily="18" charset="0"/>
                  </a:rPr>
                  <a:t> )</a:t>
                </a:r>
                <a:r>
                  <a:rPr lang="en-US" dirty="0"/>
                  <a:t> the gradient </a:t>
                </a:r>
                <a:r>
                  <a:rPr lang="en-US" i="0">
                    <a:latin typeface="Cambria Math" panose="02040503050406030204" pitchFamily="18" charset="0"/>
                  </a:rPr>
                  <a:t>〖</a:t>
                </a:r>
                <a:r>
                  <a:rPr lang="en-US" b="0" i="0">
                    <a:latin typeface="Cambria Math" panose="02040503050406030204" pitchFamily="18" charset="0"/>
                  </a:rPr>
                  <a:t>𝐽(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𝜃</a:t>
                </a:r>
                <a:r>
                  <a:rPr 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)〗^</a:t>
                </a:r>
                <a:r>
                  <a:rPr lang="en-US" i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  does not exist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784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d>
                      <m:d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h𝑎𝑡</m:t>
                        </m:r>
                      </m:e>
                    </m:d>
                  </m:oMath>
                </a14:m>
                <a:r>
                  <a:rPr lang="en-US" dirty="0"/>
                  <a:t>is differentiable even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is not</a:t>
                </a:r>
              </a:p>
              <a:p>
                <a:r>
                  <a:rPr lang="en-US" dirty="0"/>
                  <a:t>For a sufficiently large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becomes convex</a:t>
                </a:r>
              </a:p>
              <a:p>
                <a:r>
                  <a:rPr lang="en-US" dirty="0"/>
                  <a:t>For sufficiently small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approximates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with arbitrary small errors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0" i="0">
                    <a:latin typeface="Cambria Math" panose="02040503050406030204" pitchFamily="18" charset="0"/>
                  </a:rPr>
                  <a:t>𝐽 ̂</a:t>
                </a:r>
                <a:r>
                  <a:rPr lang="en-US" i="0">
                    <a:latin typeface="Cambria Math" panose="02040503050406030204" pitchFamily="18" charset="0"/>
                  </a:rPr>
                  <a:t>(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𝜃) </a:t>
                </a:r>
                <a:r>
                  <a:rPr lang="en-US" dirty="0"/>
                  <a:t>is differentiable even when </a:t>
                </a:r>
                <a:r>
                  <a:rPr lang="en-US" i="0">
                    <a:latin typeface="Cambria Math" panose="02040503050406030204" pitchFamily="18" charset="0"/>
                  </a:rPr>
                  <a:t>𝐽(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𝜃) </a:t>
                </a:r>
                <a:r>
                  <a:rPr lang="en-US" dirty="0"/>
                  <a:t>is not</a:t>
                </a:r>
              </a:p>
              <a:p>
                <a:r>
                  <a:rPr lang="en-US" dirty="0"/>
                  <a:t>For a sufficiently large 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𝛽</a:t>
                </a:r>
                <a:r>
                  <a:rPr lang="en-US" dirty="0"/>
                  <a:t>, </a:t>
                </a:r>
                <a:r>
                  <a:rPr lang="en-US" i="0">
                    <a:latin typeface="Cambria Math" panose="02040503050406030204" pitchFamily="18" charset="0"/>
                  </a:rPr>
                  <a:t>𝐽 ̂(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𝜃)</a:t>
                </a:r>
                <a:r>
                  <a:rPr lang="en-US" dirty="0"/>
                  <a:t>becomes convex</a:t>
                </a:r>
              </a:p>
              <a:p>
                <a:r>
                  <a:rPr lang="en-US" dirty="0"/>
                  <a:t>For sufficiently small 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𝛽</a:t>
                </a:r>
                <a:r>
                  <a:rPr lang="en-US" dirty="0"/>
                  <a:t>, </a:t>
                </a:r>
                <a:r>
                  <a:rPr lang="en-US" i="0">
                    <a:latin typeface="Cambria Math" panose="02040503050406030204" pitchFamily="18" charset="0"/>
                  </a:rPr>
                  <a:t>𝐽 ̂(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𝜃)</a:t>
                </a:r>
                <a:r>
                  <a:rPr lang="en-US" dirty="0"/>
                  <a:t> approximates </a:t>
                </a:r>
                <a:r>
                  <a:rPr lang="en-US" i="0">
                    <a:latin typeface="Cambria Math" panose="02040503050406030204" pitchFamily="18" charset="0"/>
                  </a:rPr>
                  <a:t>𝐽(</a:t>
                </a:r>
                <a:r>
                  <a:rPr lang="en-US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𝜃)</a:t>
                </a:r>
                <a:r>
                  <a:rPr lang="en-US" dirty="0"/>
                  <a:t>with arbitrary small errors 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474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193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Computation of the expectation is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numerically intractable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0CF8BB-EBC7-4B8F-9632-A5A136FBB88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799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755780"/>
            <a:ext cx="6858000" cy="3200400"/>
          </a:xfrm>
        </p:spPr>
        <p:txBody>
          <a:bodyPr anchor="b">
            <a:normAutofit/>
          </a:bodyPr>
          <a:lstStyle>
            <a:lvl1pPr algn="l">
              <a:lnSpc>
                <a:spcPct val="75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956180"/>
            <a:ext cx="6858000" cy="109728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F0194-F546-4622-B1EA-F390524FECF6}" type="datetime1">
              <a:rPr lang="en-US" smtClean="0"/>
              <a:t>4/3/2019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3A90-DF30-4EB0-8401-23815234A8B8}" type="datetime1">
              <a:rPr lang="en-US" smtClean="0"/>
              <a:t>4/3/2019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42120" y="380999"/>
            <a:ext cx="2011680" cy="6096001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1199" y="380999"/>
            <a:ext cx="7074859" cy="6096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92E0E-4BEE-4745-BF9A-F6FD7EA04CF8}" type="datetime1">
              <a:rPr lang="en-US" smtClean="0"/>
              <a:t>4/3/2019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8CF0F0D6-299C-4BDB-93A5-8975BE17D6BA}" type="datetime1">
              <a:rPr lang="en-US" smtClean="0"/>
              <a:t>4/3/2019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22960"/>
            <a:ext cx="8686800" cy="201168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834640"/>
            <a:ext cx="8686800" cy="109728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8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12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1800" y="1981200"/>
            <a:ext cx="4572000" cy="448056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B23A-A565-4015-AC93-441215F75FA7}" type="datetime1">
              <a:rPr lang="en-US" smtClean="0"/>
              <a:t>4/3/2019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12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1800" y="1679448"/>
            <a:ext cx="4572000" cy="83048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1800" y="2509935"/>
            <a:ext cx="4572000" cy="39670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CC623-BAD6-4191-88DC-7C448BA49418}" type="datetime1">
              <a:rPr lang="en-US" smtClean="0"/>
              <a:t>4/3/2019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FBD1-F2F0-4A9A-8FB1-21F94293AD35}" type="datetime1">
              <a:rPr lang="en-US" smtClean="0"/>
              <a:t>4/3/2019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4599B-2439-4330-921E-7D9977D70FC9}" type="datetime1">
              <a:rPr lang="en-US" smtClean="0"/>
              <a:t>4/3/2019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9420" y="408993"/>
            <a:ext cx="4800937" cy="1828800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491" y="381000"/>
            <a:ext cx="5489510" cy="5791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9420" y="2237793"/>
            <a:ext cx="4800937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9F948-A8D2-45D3-B7CF-A1EF519B2DE8}" type="datetime1">
              <a:rPr lang="en-US" smtClean="0"/>
              <a:t>4/3/2019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248" y="384048"/>
            <a:ext cx="4800600" cy="18288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  <a:ln>
            <a:noFill/>
          </a:ln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56249" y="2240280"/>
            <a:ext cx="4799140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120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9372600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1200" y="1987419"/>
            <a:ext cx="9372600" cy="4483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631790" y="5586761"/>
            <a:ext cx="280731" cy="883759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FDA5D9C5-F751-4B5A-9511-815E47BF9239}" type="datetime1">
              <a:rPr lang="en-US" smtClean="0"/>
              <a:t>4/3/2019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31790" y="365125"/>
            <a:ext cx="280730" cy="5139936"/>
          </a:xfrm>
          <a:prstGeom prst="rect">
            <a:avLst/>
          </a:prstGeom>
        </p:spPr>
        <p:txBody>
          <a:bodyPr vert="vert270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3321" y="6268940"/>
            <a:ext cx="722377" cy="2015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cap="all" baseline="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4320" algn="l" defTabSz="914400" rtl="0" eaLnBrk="1" latinLnBrk="0" hangingPunct="1">
        <a:lnSpc>
          <a:spcPct val="90000"/>
        </a:lnSpc>
        <a:spcBef>
          <a:spcPts val="1200"/>
        </a:spcBef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6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sfx.scholarsportal.info/waterloo?ctx_ver=Z39.88-2004&amp;ctx_enc=info:ofi/enc:UTF-8&amp;ctx_tim=2019-04-01T00%3A27%3A30IST&amp;url_ver=Z39.88-2004&amp;url_ctx_fmt=infofi/fmt:kev:mtx:ctx&amp;rfr_id=info:sid/primo.exlibrisgroup.com:primo3-Article-ieee_s&amp;rft_val_fmt=info:ofi/fmt:kev:mtx:book&amp;rft.genre=proceeding&amp;rft.atitle=Simulation-Based%20Policy%20Gradient%20and%20Its%20Building%20Control%20Application&amp;rft.jtitle=&amp;rft.btitle=2018%20Annual%20American%20Control%20Conference%20(ACC)&amp;rft.aulast=Lee&amp;rft.auinit=D&amp;rft.auinit1=D&amp;rft.auinitm=&amp;rft.ausuffix=&amp;rft.au=Lee,%20Donghwan&amp;rft.aucorp=&amp;rft.date=2018-06&amp;rft.volume=2018-&amp;rft.issue=&amp;rft.part=&amp;rft.quarter=&amp;rft.ssn=&amp;rft.spage=5424&amp;rft.epage=5429&amp;rft.pages=5424-5429&amp;rft.artnum=&amp;rft.issn=&amp;rft.eissn=2378-5861&amp;rft.isbn=&amp;rft.sici=&amp;rft.coden=&amp;rft_id=info:doi/10.23919/ACC.2018.8431592&amp;rft.object_id=&amp;svc_val_fmt=info:ofi/fmt:kev:mtx:sch_svc&amp;rft.eisbn=9781538654286&amp;rft_dat=%3Cieee_s%3E8431592%3C/ieee_s%3E%3Cgrp_id%3E8250271101732412141%3C/grp_id%3E%3Coa%3E%3C/oa%3E%3Curl%3E%3C/url%3E&amp;rft_id=info:oai/&amp;req.language=eng&amp;rft_pqid=&amp;rft_%3Cprovider_id%3E=%7b%7bcontrol/%3Cprovider_id%3E%7d%7d&amp;gathStatIcon=true" TargetMode="External"/><Relationship Id="rId3" Type="http://schemas.openxmlformats.org/officeDocument/2006/relationships/hyperlink" Target="https://news.energysage.com/is-your-electric-bill-too-high-heres-how-to-troubleshoot/" TargetMode="External"/><Relationship Id="rId7" Type="http://schemas.openxmlformats.org/officeDocument/2006/relationships/hyperlink" Target="http://weather.uwaterloo.ca/data.html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climatecontrolme.com/2012/04/control/" TargetMode="External"/><Relationship Id="rId5" Type="http://schemas.openxmlformats.org/officeDocument/2006/relationships/hyperlink" Target="https://www.gmanetwork.com/news/scitech/science/612573/cities-may-be-8-degrees-celsius-hotter-by-2100-study/story/" TargetMode="External"/><Relationship Id="rId4" Type="http://schemas.openxmlformats.org/officeDocument/2006/relationships/hyperlink" Target="https://elhstalon.net/opinions/2015/10/09/youre-hot-and-youre-cold/" TargetMode="External"/><Relationship Id="rId9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fx.scholarsportal.info/waterloo?ctx_ver=Z39.88-2004&amp;ctx_enc=info:ofi/enc:UTF-8&amp;ctx_tim=2019-04-01T00%3A27%3A30IST&amp;url_ver=Z39.88-2004&amp;url_ctx_fmt=infofi/fmt:kev:mtx:ctx&amp;rfr_id=info:sid/primo.exlibrisgroup.com:primo3-Article-ieee_s&amp;rft_val_fmt=info:ofi/fmt:kev:mtx:book&amp;rft.genre=proceeding&amp;rft.atitle=Simulation-Based%20Policy%20Gradient%20and%20Its%20Building%20Control%20Application&amp;rft.jtitle=&amp;rft.btitle=2018%20Annual%20American%20Control%20Conference%20(ACC)&amp;rft.aulast=Lee&amp;rft.auinit=D&amp;rft.auinit1=D&amp;rft.auinitm=&amp;rft.ausuffix=&amp;rft.au=Lee,%20Donghwan&amp;rft.aucorp=&amp;rft.date=2018-06&amp;rft.volume=2018-&amp;rft.issue=&amp;rft.part=&amp;rft.quarter=&amp;rft.ssn=&amp;rft.spage=5424&amp;rft.epage=5429&amp;rft.pages=5424-5429&amp;rft.artnum=&amp;rft.issn=&amp;rft.eissn=2378-5861&amp;rft.isbn=&amp;rft.sici=&amp;rft.coden=&amp;rft_id=info:doi/10.23919/ACC.2018.8431592&amp;rft.object_id=&amp;svc_val_fmt=info:ofi/fmt:kev:mtx:sch_svc&amp;rft.eisbn=9781538654286&amp;rft_dat=%3Cieee_s%3E8431592%3C/ieee_s%3E%3Cgrp_id%3E8250271101732412141%3C/grp_id%3E%3Coa%3E%3C/oa%3E%3Curl%3E%3C/url%3E&amp;rft_id=info:oai/&amp;req.language=eng&amp;rft_pqid=&amp;rft_%3Cprovider_id%3E=%7b%7bcontrol/%3Cprovider_id%3E%7d%7d&amp;gathStatIcon=tru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004" y="475013"/>
            <a:ext cx="6899562" cy="3641217"/>
          </a:xfrm>
        </p:spPr>
        <p:txBody>
          <a:bodyPr>
            <a:noAutofit/>
          </a:bodyPr>
          <a:lstStyle/>
          <a:p>
            <a:r>
              <a:rPr lang="en-US" sz="4800" dirty="0"/>
              <a:t>ECE686 PROJECT: </a:t>
            </a:r>
            <a:r>
              <a:rPr lang="en-US" sz="4800" b="1" dirty="0"/>
              <a:t>Simulation-Based Policy Gradient And Its Application FOR OFFICE BUILDING HVAC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521666"/>
            <a:ext cx="5687291" cy="1300294"/>
          </a:xfrm>
        </p:spPr>
        <p:txBody>
          <a:bodyPr>
            <a:normAutofit/>
          </a:bodyPr>
          <a:lstStyle/>
          <a:p>
            <a:r>
              <a:rPr lang="en-US" dirty="0"/>
              <a:t>Nurken TUKTIBAYEV, MEng student</a:t>
            </a:r>
          </a:p>
          <a:p>
            <a:r>
              <a:rPr lang="en-US" dirty="0"/>
              <a:t>Electrical and Computer Engineering,</a:t>
            </a:r>
          </a:p>
          <a:p>
            <a:r>
              <a:rPr lang="en-US" dirty="0"/>
              <a:t>University of Waterloo, Winter 2019</a:t>
            </a:r>
          </a:p>
        </p:txBody>
      </p:sp>
    </p:spTree>
    <p:extLst>
      <p:ext uri="{BB962C8B-B14F-4D97-AF65-F5344CB8AC3E}">
        <p14:creationId xmlns:p14="http://schemas.microsoft.com/office/powerpoint/2010/main" val="241325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9720" y="276837"/>
            <a:ext cx="9372600" cy="855772"/>
          </a:xfrm>
        </p:spPr>
        <p:txBody>
          <a:bodyPr>
            <a:normAutofit/>
          </a:bodyPr>
          <a:lstStyle/>
          <a:p>
            <a:r>
              <a:rPr lang="en-US" dirty="0"/>
              <a:t>Gradient estimate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87A7F1E9-8992-434D-9831-6AE72C65B0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73252" y="1157600"/>
                <a:ext cx="8725949" cy="562766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j-lt"/>
                  </a:rPr>
                  <a:t>Take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i="1" dirty="0">
                    <a:latin typeface="+mj-lt"/>
                  </a:rPr>
                  <a:t> as the Gaussian density function</a:t>
                </a:r>
              </a:p>
              <a:p>
                <a:endParaRPr lang="en-US" i="1" dirty="0">
                  <a:latin typeface="+mj-lt"/>
                </a:endParaRPr>
              </a:p>
              <a:p>
                <a:endParaRPr lang="en-US" i="1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i="1" dirty="0">
                    <a:latin typeface="+mj-lt"/>
                  </a:rPr>
                  <a:t>i.e. </a:t>
                </a:r>
              </a:p>
              <a:p>
                <a:pPr marL="0" indent="0">
                  <a:buNone/>
                </a:pPr>
                <a:endParaRPr lang="en-US" i="1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i="1" dirty="0">
                    <a:latin typeface="+mj-lt"/>
                  </a:rPr>
                  <a:t>Then</a:t>
                </a:r>
              </a:p>
              <a:p>
                <a:pPr marL="0" indent="0">
                  <a:buNone/>
                </a:pPr>
                <a:endParaRPr lang="en-US" i="1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i="1" dirty="0">
                    <a:latin typeface="+mj-lt"/>
                  </a:rPr>
                  <a:t>Its exact gradient has equivalent double sided version</a:t>
                </a:r>
              </a:p>
              <a:p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87A7F1E9-8992-434D-9831-6AE72C65B0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3252" y="1157600"/>
                <a:ext cx="8725949" cy="5627664"/>
              </a:xfrm>
              <a:blipFill>
                <a:blip r:embed="rId3"/>
                <a:stretch>
                  <a:fillRect l="-1118" t="-1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5601C8C-6DA0-41B9-8F37-482369581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2558" y="1632566"/>
            <a:ext cx="5457825" cy="1162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378DA7-CED6-4F5C-A6B2-68E4681C4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6040" y="2747034"/>
            <a:ext cx="2019300" cy="504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CD0432-7B47-4618-BAB9-3159EC71E3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9178" y="3696924"/>
            <a:ext cx="7564583" cy="6485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4A8879-5CE1-4E3D-AA44-4859DEF978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9178" y="5534017"/>
            <a:ext cx="7051027" cy="982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41F6B3-36C9-437B-B736-C9279CB521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1500" y="0"/>
            <a:ext cx="4000500" cy="885825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DFEDEA9-5096-43D9-A4A0-0C8554808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15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9720" y="276837"/>
            <a:ext cx="9372600" cy="855772"/>
          </a:xfrm>
        </p:spPr>
        <p:txBody>
          <a:bodyPr>
            <a:normAutofit/>
          </a:bodyPr>
          <a:lstStyle/>
          <a:p>
            <a:r>
              <a:rPr lang="en-US" dirty="0"/>
              <a:t>Gradient estimate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7A7F1E9-8992-434D-9831-6AE72C65B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252" y="1157600"/>
            <a:ext cx="8725949" cy="5627664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Using stochastic gradient estimate we get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 Using the sample average</a:t>
            </a:r>
          </a:p>
          <a:p>
            <a:endParaRPr lang="en-US" i="1" dirty="0">
              <a:latin typeface="+mj-lt"/>
            </a:endParaRPr>
          </a:p>
          <a:p>
            <a:endParaRPr lang="en-US" i="1" dirty="0">
              <a:latin typeface="+mj-lt"/>
            </a:endParaRPr>
          </a:p>
          <a:p>
            <a:r>
              <a:rPr lang="en-US" dirty="0">
                <a:latin typeface="+mj-lt"/>
              </a:rPr>
              <a:t>Finally we get our gradient estimator: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4DD28E-9871-4D73-AA06-F972C1B02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640" y="1656905"/>
            <a:ext cx="7902719" cy="12297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B865C9-6C8E-4342-B960-47857850B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969" y="3236395"/>
            <a:ext cx="7506062" cy="11486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90C784-C4EE-490A-A4EA-94FCDBA10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2969" y="4905062"/>
            <a:ext cx="6610350" cy="1590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4319B1-9F79-4BA2-B3CA-02E24EE144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1500" y="0"/>
            <a:ext cx="4000500" cy="8858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5F0C48-77BF-4A7B-A479-C6DFAADE5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59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7A7F1E9-8992-434D-9831-6AE72C65B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248" y="1573236"/>
            <a:ext cx="8725949" cy="5627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gradient descent type algorithm can be used to solve Problem 3: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DBC147-304D-406B-B793-E0AF74F22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710" y="2698606"/>
            <a:ext cx="8427027" cy="28654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FEA685-95DE-4B54-AEE7-595008342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00" y="0"/>
            <a:ext cx="4000500" cy="8858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8000069B-783B-4E2D-A31D-2F1177C3BFD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719556" y="582665"/>
                <a:ext cx="9372600" cy="855772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STOCHASTIC ALGORITHM FOR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𝐴𝑆𝑂𝐶𝑃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8000069B-783B-4E2D-A31D-2F1177C3BF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719556" y="582665"/>
                <a:ext cx="9372600" cy="855772"/>
              </a:xfrm>
              <a:blipFill>
                <a:blip r:embed="rId5"/>
                <a:stretch>
                  <a:fillRect l="-2276" b="-3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65A336-C9D6-47FC-A803-96473E8C8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42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7921" y="1790387"/>
            <a:ext cx="9908523" cy="541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Consider a 3m×3m private office space with a 2.5m2 south facing window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5F9BCF-D2D3-45E6-A6A2-F7A436566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0" y="0"/>
            <a:ext cx="4000500" cy="8858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1E96291-294C-4F56-8F0B-3E053520D3FB}"/>
              </a:ext>
            </a:extLst>
          </p:cNvPr>
          <p:cNvSpPr txBox="1">
            <a:spLocks/>
          </p:cNvSpPr>
          <p:nvPr/>
        </p:nvSpPr>
        <p:spPr>
          <a:xfrm>
            <a:off x="1888445" y="523672"/>
            <a:ext cx="8599378" cy="8793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BUILDING HVAC SYSTEM CONTROL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400DE9-830F-4570-84BD-A74877F0F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4136" y="3454034"/>
            <a:ext cx="3908563" cy="243257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275AF6F-807B-4B78-8F8F-595A15309993}"/>
              </a:ext>
            </a:extLst>
          </p:cNvPr>
          <p:cNvSpPr txBox="1">
            <a:spLocks/>
          </p:cNvSpPr>
          <p:nvPr/>
        </p:nvSpPr>
        <p:spPr>
          <a:xfrm>
            <a:off x="2459214" y="6044798"/>
            <a:ext cx="7273569" cy="375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7432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/>
              <a:t>Fig. 5. RC circuit analogy (left) and values of its parameters (right) [5]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077FF4-DEEF-4133-8DB8-91CEE72AA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760" y="2490353"/>
            <a:ext cx="6414222" cy="325598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7895F4-C2BD-440E-AAC2-4616DDA8F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83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3531" y="400223"/>
            <a:ext cx="6626233" cy="971203"/>
          </a:xfrm>
        </p:spPr>
        <p:txBody>
          <a:bodyPr>
            <a:normAutofit fontScale="90000"/>
          </a:bodyPr>
          <a:lstStyle/>
          <a:p>
            <a:r>
              <a:rPr lang="en-US" dirty="0"/>
              <a:t>The dynamic SYSTEM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166949" y="3616036"/>
                <a:ext cx="9698043" cy="2922443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j-lt"/>
                  </a:rPr>
                  <a:t>where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+mj-lt"/>
                  </a:rPr>
                  <a:t>is the air temperature (◦C),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+mj-lt"/>
                  </a:rPr>
                  <a:t>is the outdoor air temperature (◦C)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</a:rPr>
                  <a:t> is the temperature of the aggregated mass node (◦C)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𝑠𝑜𝑙𝑎𝑟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</a:rPr>
                  <a:t> is the solar radiation (W),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𝑖𝑛𝑡𝑒𝑟𝑛𝑎𝑙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</a:rPr>
                  <a:t> is the internal heat (W)</a:t>
                </a:r>
              </a:p>
              <a:p>
                <a:r>
                  <a:rPr lang="en-US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𝐻𝑉𝐴𝐶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</a:rPr>
                  <a:t> is the heating/cooling rate of the HVAC system (W).</a:t>
                </a:r>
              </a:p>
              <a:p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166949" y="3616036"/>
                <a:ext cx="9698043" cy="2922443"/>
              </a:xfrm>
              <a:blipFill>
                <a:blip r:embed="rId3"/>
                <a:stretch>
                  <a:fillRect l="-943" t="-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3140923-7C98-4481-96E0-75E95ECC8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7658" y="1493693"/>
            <a:ext cx="6981825" cy="2371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A0301B-C9E3-4F9B-8FAB-57E5B1B8A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1500" y="0"/>
            <a:ext cx="4000500" cy="88582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00FB62-03DD-495D-8F26-DF9910078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37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4298" y="567516"/>
            <a:ext cx="9372600" cy="971203"/>
          </a:xfrm>
        </p:spPr>
        <p:txBody>
          <a:bodyPr/>
          <a:lstStyle/>
          <a:p>
            <a:r>
              <a:rPr lang="en-US" dirty="0"/>
              <a:t>A discrete time representation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4A1F2E-46EF-4BB5-97B6-0B9DDC939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464" y="1965613"/>
            <a:ext cx="6105525" cy="3695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096A8E-96B2-44C4-9FA9-47853CD91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00" y="0"/>
            <a:ext cx="4000500" cy="8858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C3380-55FA-4180-BBF1-C7CB69083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39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5835" y="503524"/>
            <a:ext cx="4211647" cy="971203"/>
          </a:xfrm>
        </p:spPr>
        <p:txBody>
          <a:bodyPr/>
          <a:lstStyle/>
          <a:p>
            <a:r>
              <a:rPr lang="en-US" dirty="0"/>
              <a:t>WEATHER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096A8E-96B2-44C4-9FA9-47853CD91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0" y="0"/>
            <a:ext cx="4000500" cy="885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02C854-9285-451C-95D3-96A8853E3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805" y="1793298"/>
            <a:ext cx="7134225" cy="424815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F614BEC-B5C0-47F1-9B95-C6FCF967202C}"/>
              </a:ext>
            </a:extLst>
          </p:cNvPr>
          <p:cNvSpPr txBox="1">
            <a:spLocks/>
          </p:cNvSpPr>
          <p:nvPr/>
        </p:nvSpPr>
        <p:spPr>
          <a:xfrm>
            <a:off x="3991840" y="6089073"/>
            <a:ext cx="4736523" cy="402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7432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Fig. 6: Weather data [5]</a:t>
            </a:r>
          </a:p>
          <a:p>
            <a:pPr marL="0" indent="0">
              <a:buFont typeface="Arial" pitchFamily="34" charset="0"/>
              <a:buNone/>
            </a:pPr>
            <a:endParaRPr lang="en-US" sz="2000" dirty="0"/>
          </a:p>
          <a:p>
            <a:pPr marL="0" indent="0">
              <a:buFont typeface="Arial" pitchFamily="34" charset="0"/>
              <a:buNone/>
            </a:pP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9877B2-46B5-43A1-89E6-EB2501F41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10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4299" y="516949"/>
            <a:ext cx="9372600" cy="971203"/>
          </a:xfrm>
        </p:spPr>
        <p:txBody>
          <a:bodyPr/>
          <a:lstStyle/>
          <a:p>
            <a:r>
              <a:rPr lang="en-US" dirty="0"/>
              <a:t>Probability density functions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12CCC4-962B-4E9D-A2A4-2DE149C1D7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176"/>
          <a:stretch/>
        </p:blipFill>
        <p:spPr>
          <a:xfrm>
            <a:off x="2246686" y="2238956"/>
            <a:ext cx="6897314" cy="41280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354FCE-A127-4978-B319-C83695037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00" y="0"/>
            <a:ext cx="4000500" cy="8858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4A9C93D-AE57-44E4-ABF8-D535F449AC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6586" y="6335337"/>
                <a:ext cx="11398827" cy="4028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SzPct val="100000"/>
                  <a:buFont typeface="Arial" pitchFamily="34" charset="0"/>
                  <a:buChar char="▪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7432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SzPct val="100000"/>
                  <a:buFont typeface="Arial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0584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SzPct val="100000"/>
                  <a:buFont typeface="Arial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34440" indent="-18288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SzPct val="100000"/>
                  <a:buFont typeface="Arial" pitchFamily="34" charset="0"/>
                  <a:buChar char="▪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18288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SzPct val="100000"/>
                  <a:buFont typeface="Arial" pitchFamily="34" charset="0"/>
                  <a:buChar char="▪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91640" indent="-18288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SzPct val="100000"/>
                  <a:buFont typeface="Arial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74520" indent="-18288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SzPct val="100000"/>
                  <a:buFont typeface="Arial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03120" indent="-18288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SzPct val="100000"/>
                  <a:buFont typeface="Arial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331720" indent="-18288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SzPct val="100000"/>
                  <a:buFont typeface="Arial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Fig. 7. The probability density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(1;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(blue),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(black),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(red) for different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2000" dirty="0"/>
                  <a:t> [5]</a:t>
                </a:r>
              </a:p>
              <a:p>
                <a:pPr marL="0" indent="0">
                  <a:buFont typeface="Arial" pitchFamily="34" charset="0"/>
                  <a:buNone/>
                </a:pPr>
                <a:endParaRPr lang="en-US" sz="2000" dirty="0"/>
              </a:p>
              <a:p>
                <a:pPr marL="0" indent="0">
                  <a:buFont typeface="Arial" pitchFamily="34" charset="0"/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4A9C93D-AE57-44E4-ABF8-D535F449A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86" y="6335337"/>
                <a:ext cx="11398827" cy="402821"/>
              </a:xfrm>
              <a:prstGeom prst="rect">
                <a:avLst/>
              </a:prstGeom>
              <a:blipFill>
                <a:blip r:embed="rId5"/>
                <a:stretch>
                  <a:fillRect l="-535" t="-15152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932469DC-6CB9-41F7-9092-018426DEB3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09699" y="1574394"/>
                <a:ext cx="9372600" cy="97120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SzPct val="100000"/>
                  <a:buFont typeface="Arial" pitchFamily="34" charset="0"/>
                  <a:buChar char="▪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7432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SzPct val="100000"/>
                  <a:buFont typeface="Arial" pitchFamily="34" charset="0"/>
                  <a:buChar char="▪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0584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SzPct val="100000"/>
                  <a:buFont typeface="Arial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34440" indent="-18288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SzPct val="100000"/>
                  <a:buFont typeface="Arial" pitchFamily="34" charset="0"/>
                  <a:buChar char="▪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18288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SzPct val="100000"/>
                  <a:buFont typeface="Arial" pitchFamily="34" charset="0"/>
                  <a:buChar char="▪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91640" indent="-18288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SzPct val="100000"/>
                  <a:buFont typeface="Arial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74520" indent="-18288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SzPct val="100000"/>
                  <a:buFont typeface="Arial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03120" indent="-18288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SzPct val="100000"/>
                  <a:buFont typeface="Arial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331720" indent="-182880" algn="l" defTabSz="914400" rtl="0" eaLnBrk="1" latinLnBrk="0" hangingPunct="1">
                  <a:lnSpc>
                    <a:spcPct val="90000"/>
                  </a:lnSpc>
                  <a:spcBef>
                    <a:spcPts val="600"/>
                  </a:spcBef>
                  <a:buSzPct val="100000"/>
                  <a:buFont typeface="Arial" pitchFamily="34" charset="0"/>
                  <a:buChar char="▪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:r>
                  <a:rPr lang="en-US" dirty="0"/>
                  <a:t>Stochastic process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dirty="0"/>
                  <a:t>with the state space S = {1,2,3}={feeling cold, comfort feeling , feeling hot}, probability depends on current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Font typeface="Arial" pitchFamily="34" charset="0"/>
                  <a:buNone/>
                </a:pPr>
                <a:endParaRPr lang="en-US" dirty="0"/>
              </a:p>
              <a:p>
                <a:pPr marL="0" indent="0">
                  <a:buFont typeface="Arial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932469DC-6CB9-41F7-9092-018426DEB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699" y="1574394"/>
                <a:ext cx="9372600" cy="971202"/>
              </a:xfrm>
              <a:prstGeom prst="rect">
                <a:avLst/>
              </a:prstGeom>
              <a:blipFill>
                <a:blip r:embed="rId6"/>
                <a:stretch>
                  <a:fillRect l="-975" t="-7500" r="-1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A4E0A8-D45C-4178-B98F-F7E0372FD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1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9A7E0-3806-45B7-86DB-0B2111EC5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845" y="169761"/>
            <a:ext cx="9372600" cy="985058"/>
          </a:xfrm>
        </p:spPr>
        <p:txBody>
          <a:bodyPr/>
          <a:lstStyle/>
          <a:p>
            <a:r>
              <a:rPr lang="en-US" dirty="0"/>
              <a:t>The occupant’s 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ACB506-B66C-49C2-A046-30ECC975A30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693718" y="1322503"/>
                <a:ext cx="10297391" cy="5202988"/>
              </a:xfrm>
            </p:spPr>
            <p:txBody>
              <a:bodyPr>
                <a:noAutofit/>
              </a:bodyPr>
              <a:lstStyle/>
              <a:p>
                <a:r>
                  <a:rPr lang="en-US" dirty="0">
                    <a:latin typeface="+mj-lt"/>
                  </a:rPr>
                  <a:t>Occupancy:</a:t>
                </a:r>
              </a:p>
              <a:p>
                <a:endParaRPr lang="en-US" dirty="0"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Occupant’s overriding on set point:</a:t>
                </a:r>
              </a:p>
              <a:p>
                <a:endParaRPr lang="en-US" dirty="0">
                  <a:latin typeface="+mj-lt"/>
                </a:endParaRPr>
              </a:p>
              <a:p>
                <a:endParaRPr lang="en-US" dirty="0">
                  <a:latin typeface="+mj-lt"/>
                </a:endParaRPr>
              </a:p>
              <a:p>
                <a:endParaRPr lang="en-US" dirty="0">
                  <a:latin typeface="+mj-lt"/>
                </a:endParaRPr>
              </a:p>
              <a:p>
                <a:endParaRPr lang="en-US" dirty="0">
                  <a:latin typeface="+mj-lt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l-P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</a:rPr>
                  <a:t>- arrival time to the office, </a:t>
                </a:r>
                <a:r>
                  <a:rPr lang="en-US" dirty="0"/>
                  <a:t>uniformly distributed within {32,…,36} (8-9 AM)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l-P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</a:rPr>
                  <a:t> - leaving time from the office, </a:t>
                </a:r>
                <a:r>
                  <a:rPr lang="en-US" dirty="0"/>
                  <a:t>uniformly distributed within {64,…,76} (4-7 PM)</a:t>
                </a:r>
              </a:p>
              <a:p>
                <a:pPr marL="0" indent="0" algn="ctr">
                  <a:buNone/>
                </a:pPr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ACB506-B66C-49C2-A046-30ECC975A3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693718" y="1322503"/>
                <a:ext cx="10297391" cy="5202988"/>
              </a:xfrm>
              <a:blipFill>
                <a:blip r:embed="rId3"/>
                <a:stretch>
                  <a:fillRect l="-829" t="-1641" r="-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C8832EB-0C6B-4AB3-89E1-E99EE7EA7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1436" y="1154819"/>
            <a:ext cx="4429125" cy="1057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6E939A-59C5-4D9E-9DD7-22685D85C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1841" y="2832238"/>
            <a:ext cx="5629275" cy="2428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0E7CE8-D51B-4355-A03C-D29EE6E830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1500" y="0"/>
            <a:ext cx="4000500" cy="885825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DB8618-48B3-48DE-9EA0-2EE89DF76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62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00813-0CBB-4F2B-B457-84B364AE9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069" y="342035"/>
            <a:ext cx="5215370" cy="834736"/>
          </a:xfrm>
        </p:spPr>
        <p:txBody>
          <a:bodyPr/>
          <a:lstStyle/>
          <a:p>
            <a:r>
              <a:rPr lang="en-US" dirty="0"/>
              <a:t>State-space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7229F5-B56E-452A-A7BC-8A4A0B385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0" y="0"/>
            <a:ext cx="4000500" cy="8858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0E0AC6-7731-4742-8052-6428F3C0A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25" y="2027093"/>
            <a:ext cx="11639550" cy="459105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21292-45BF-463D-B250-0A0FA8D88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2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61130" y="1128568"/>
            <a:ext cx="9296795" cy="153210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/>
              <a:t>HVAC (Heating, Ventilation, and Air Conditioning) is an important application of stochastic control systems.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The main goal is to balance between consumption of the energy and comfort of the occupants in work environments.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5F9BCF-D2D3-45E6-A6A2-F7A436566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0" y="0"/>
            <a:ext cx="4000500" cy="8858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1E96291-294C-4F56-8F0B-3E053520D3FB}"/>
              </a:ext>
            </a:extLst>
          </p:cNvPr>
          <p:cNvSpPr txBox="1">
            <a:spLocks/>
          </p:cNvSpPr>
          <p:nvPr/>
        </p:nvSpPr>
        <p:spPr>
          <a:xfrm>
            <a:off x="1949646" y="231427"/>
            <a:ext cx="4335710" cy="8793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MOTIVATION</a:t>
            </a:r>
          </a:p>
        </p:txBody>
      </p:sp>
      <p:pic>
        <p:nvPicPr>
          <p:cNvPr id="1030" name="Picture 6" descr="Image result for energy bill">
            <a:extLst>
              <a:ext uri="{FF2B5EF4-FFF2-40B4-BE49-F238E27FC236}">
                <a16:creationId xmlns:a16="http://schemas.microsoft.com/office/drawing/2014/main" id="{23210D2B-A1F7-4ACE-8CD9-7040E09589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4"/>
          <a:stretch/>
        </p:blipFill>
        <p:spPr bwMode="auto">
          <a:xfrm>
            <a:off x="1125368" y="3299039"/>
            <a:ext cx="3370432" cy="207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balance">
            <a:extLst>
              <a:ext uri="{FF2B5EF4-FFF2-40B4-BE49-F238E27FC236}">
                <a16:creationId xmlns:a16="http://schemas.microsoft.com/office/drawing/2014/main" id="{E0D2F70A-43CE-49DE-A50D-B89A60D821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76" b="10912"/>
          <a:stretch/>
        </p:blipFill>
        <p:spPr bwMode="auto">
          <a:xfrm>
            <a:off x="2702345" y="5476010"/>
            <a:ext cx="6581775" cy="1350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mage result for hot cold">
            <a:extLst>
              <a:ext uri="{FF2B5EF4-FFF2-40B4-BE49-F238E27FC236}">
                <a16:creationId xmlns:a16="http://schemas.microsoft.com/office/drawing/2014/main" id="{F5FF25AC-C947-4679-82E0-0835085BA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356" y="3128321"/>
            <a:ext cx="4409605" cy="224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617DD0-F655-4D07-8D3D-AD66253366CB}"/>
              </a:ext>
            </a:extLst>
          </p:cNvPr>
          <p:cNvSpPr txBox="1">
            <a:spLocks/>
          </p:cNvSpPr>
          <p:nvPr/>
        </p:nvSpPr>
        <p:spPr>
          <a:xfrm>
            <a:off x="872208" y="5597937"/>
            <a:ext cx="3876437" cy="57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7432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Fig. 1. Electrical bill [1] </a:t>
            </a:r>
            <a:endParaRPr lang="en-US" sz="2000" b="1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63AB1EF-566B-40A8-BB03-A1287EBDC915}"/>
              </a:ext>
            </a:extLst>
          </p:cNvPr>
          <p:cNvSpPr txBox="1">
            <a:spLocks/>
          </p:cNvSpPr>
          <p:nvPr/>
        </p:nvSpPr>
        <p:spPr>
          <a:xfrm>
            <a:off x="7865052" y="5597937"/>
            <a:ext cx="3249205" cy="572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7432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Fig. 2. Temperature feeling [2] </a:t>
            </a:r>
            <a:endParaRPr lang="en-US" sz="2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A00F6-4035-40E5-AC81-DE8A9E6D0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49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92D79-27FA-4DEC-9495-538103888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9086" y="305740"/>
            <a:ext cx="4508196" cy="971550"/>
          </a:xfrm>
        </p:spPr>
        <p:txBody>
          <a:bodyPr/>
          <a:lstStyle/>
          <a:p>
            <a:r>
              <a:rPr lang="en-US" dirty="0"/>
              <a:t>Cost function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41C78A8-88BB-4508-92A2-9552EAF83448}"/>
              </a:ext>
            </a:extLst>
          </p:cNvPr>
          <p:cNvGrpSpPr/>
          <p:nvPr/>
        </p:nvGrpSpPr>
        <p:grpSpPr>
          <a:xfrm>
            <a:off x="1718557" y="1810149"/>
            <a:ext cx="7658100" cy="971550"/>
            <a:chOff x="1956521" y="1514686"/>
            <a:chExt cx="7658100" cy="97155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6279890-6E3A-4F62-8480-2F0B68BF0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57421" y="1799137"/>
              <a:ext cx="457200" cy="28575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C82A5CB-31C6-4B95-AD71-F71CE723C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18646" y="1514686"/>
              <a:ext cx="619125" cy="9715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204D5A6-9128-407A-8C73-7C4D18F23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56521" y="1857586"/>
              <a:ext cx="1762125" cy="37147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01F77EF-1E3C-4981-8255-D083852AE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23916" y="1714711"/>
              <a:ext cx="4819650" cy="381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A161BAF-258F-4091-BA42-DBFE601CF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37771" y="2084887"/>
              <a:ext cx="2667000" cy="32385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B518BBE0-4905-4D22-8829-012FD2C1775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643928" y="3314558"/>
                <a:ext cx="9372600" cy="32109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j-lt"/>
                  </a:rPr>
                  <a:t>where</a:t>
                </a:r>
              </a:p>
              <a:p>
                <a:r>
                  <a:rPr lang="en-US" dirty="0"/>
                  <a:t> Q=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/>
                          <m:t>[1 0 −1 0]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[1 0 -1 0]</a:t>
                </a:r>
                <a:r>
                  <a:rPr lang="en-US" dirty="0">
                    <a:latin typeface="+mj-lt"/>
                  </a:rPr>
                  <a:t> </a:t>
                </a:r>
              </a:p>
              <a:p>
                <a:r>
                  <a:rPr lang="en-US" dirty="0">
                    <a:latin typeface="+mj-lt"/>
                  </a:rPr>
                  <a:t>                                                                               </a:t>
                </a:r>
              </a:p>
              <a:p>
                <a:r>
                  <a:rPr lang="en-US" dirty="0">
                    <a:latin typeface="+mj-lt"/>
                  </a:rPr>
                  <a:t>   R=0.00001 is a weight to balance tracking performance and the energy saving (chosen by experiment)</a:t>
                </a: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B518BBE0-4905-4D22-8829-012FD2C177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643928" y="3314558"/>
                <a:ext cx="9372600" cy="3210933"/>
              </a:xfrm>
              <a:blipFill>
                <a:blip r:embed="rId8"/>
                <a:stretch>
                  <a:fillRect l="-1041" t="-2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3FB69282-1931-4719-99CC-FD6B862F86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01688" y="4347882"/>
            <a:ext cx="4321352" cy="472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5DA26F-E8C4-4F28-A080-B4DE062D25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91500" y="0"/>
            <a:ext cx="4000500" cy="8858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47ABE6-8A26-4846-AC0C-5943438B3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6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59A25E-565D-47DB-B3EF-E983817FE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923" y="1737224"/>
            <a:ext cx="5724525" cy="14192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AAE5ED7-D363-417D-A372-1386719E993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266175" y="2360799"/>
                <a:ext cx="10802650" cy="47771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j-lt"/>
                  </a:rPr>
                  <a:t>                                                                                       , where </a:t>
                </a:r>
              </a:p>
              <a:p>
                <a:pPr marL="0" indent="0">
                  <a:buNone/>
                </a:pPr>
                <a:endParaRPr lang="en-US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j-lt"/>
                  </a:rPr>
                  <a:t>                                                 is the finite-horizon LQR state-feedback gain,</a:t>
                </a:r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>
                  <a:buNone/>
                </a:pPr>
                <a:r>
                  <a:rPr lang="en-US" dirty="0"/>
                  <a:t>                                                                                            , where</a:t>
                </a:r>
                <a:endParaRPr lang="en-US" dirty="0">
                  <a:latin typeface="+mj-lt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l-P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m:rPr>
                            <m:nor/>
                          </m:rPr>
                          <a:rPr lang="en-US"/>
                          <m:t>(</m:t>
                        </m:r>
                        <m:r>
                          <m:rPr>
                            <m:nor/>
                          </m:rPr>
                          <a:rPr lang="en-US"/>
                          <m:t>x</m:t>
                        </m:r>
                        <m:r>
                          <m:rPr>
                            <m:nor/>
                          </m:rPr>
                          <a:rPr lang="en-US"/>
                          <m:t>) = 1/(1−</m:t>
                        </m:r>
                        <m:r>
                          <m:rPr>
                            <m:nor/>
                          </m:rPr>
                          <a:rPr lang="en-US"/>
                          <m:t>exp</m:t>
                        </m:r>
                        <m:r>
                          <m:rPr>
                            <m:nor/>
                          </m:rPr>
                          <a:rPr lang="en-US"/>
                          <m:t>(−</m:t>
                        </m:r>
                        <m:r>
                          <m:rPr>
                            <m:nor/>
                          </m:rPr>
                          <a:rPr lang="en-US"/>
                          <m:t>x</m:t>
                        </m:r>
                        <m:r>
                          <m:rPr>
                            <m:nor/>
                          </m:rPr>
                          <a:rPr lang="en-US"/>
                          <m:t>))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/>
                      <m:t>(</m:t>
                    </m:r>
                    <m:r>
                      <m:rPr>
                        <m:nor/>
                      </m:rPr>
                      <a:rPr lang="en-US"/>
                      <m:t>k</m:t>
                    </m:r>
                    <m:r>
                      <m:rPr>
                        <m:nor/>
                      </m:rPr>
                      <a:rPr lang="en-US"/>
                      <m:t>)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dirty="0" err="1"/>
                  <a:t>i-th</a:t>
                </a:r>
                <a:r>
                  <a:rPr lang="en-US" dirty="0"/>
                  <a:t> element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1]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+mj-lt"/>
                  </a:rPr>
                  <a:t>input/output layer weights, </a:t>
                </a:r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latin typeface="+mj-lt"/>
                  </a:rPr>
                  <a:t> is any vectorization of the weights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endParaRPr lang="en-US" dirty="0">
                  <a:latin typeface="+mj-lt"/>
                </a:endParaRPr>
              </a:p>
              <a:p>
                <a:pPr marL="0" indent="0">
                  <a:buNone/>
                </a:pPr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AAE5ED7-D363-417D-A372-1386719E99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266175" y="2360799"/>
                <a:ext cx="10802650" cy="4777100"/>
              </a:xfrm>
              <a:blipFill>
                <a:blip r:embed="rId4"/>
                <a:stretch>
                  <a:fillRect l="-790" t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22D2DF8-4E8B-4206-A692-30A052FC1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435" y="3449889"/>
            <a:ext cx="3829050" cy="3905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091A6A-86ED-4C89-A588-D68B7F410F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637" y="4133854"/>
            <a:ext cx="6607119" cy="779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482893-F13B-488D-91C9-431CBB64B5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500" y="0"/>
            <a:ext cx="4000500" cy="88582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C47AA51-8952-4014-A155-AC4B255822E7}"/>
              </a:ext>
            </a:extLst>
          </p:cNvPr>
          <p:cNvSpPr txBox="1">
            <a:spLocks/>
          </p:cNvSpPr>
          <p:nvPr/>
        </p:nvSpPr>
        <p:spPr>
          <a:xfrm>
            <a:off x="1572923" y="577174"/>
            <a:ext cx="9372600" cy="8451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Parameterized control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A45F5-65CB-4067-BA9F-0E27001BF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61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AAE5ED7-D363-417D-A372-1386719E99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9329" y="2690084"/>
            <a:ext cx="10127861" cy="6292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 improve the stability of Algorithm 1, heuristic modification was applied:</a:t>
            </a:r>
            <a:endParaRPr lang="en-US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482893-F13B-488D-91C9-431CBB64B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0" y="0"/>
            <a:ext cx="4000500" cy="8858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5C47AA51-8952-4014-A155-AC4B255822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72923" y="1092560"/>
                <a:ext cx="9372600" cy="84512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914400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4400" kern="1200" cap="all" baseline="0">
                    <a:solidFill>
                      <a:schemeClr val="accent1">
                        <a:lumMod val="50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/>
                  <a:t>STABILIZING ALGORITHM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𝐴𝑆𝑂𝐶𝑃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0" name="Title 1">
                <a:extLst>
                  <a:ext uri="{FF2B5EF4-FFF2-40B4-BE49-F238E27FC236}">
                    <a16:creationId xmlns:a16="http://schemas.microsoft.com/office/drawing/2014/main" id="{5C47AA51-8952-4014-A155-AC4B25582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2923" y="1092560"/>
                <a:ext cx="9372600" cy="845127"/>
              </a:xfrm>
              <a:prstGeom prst="rect">
                <a:avLst/>
              </a:prstGeom>
              <a:blipFill>
                <a:blip r:embed="rId4"/>
                <a:stretch>
                  <a:fillRect l="-2601" t="-5036" b="-34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DBA1E2C5-1B73-452F-A9CB-4CAD1956A11A}"/>
              </a:ext>
            </a:extLst>
          </p:cNvPr>
          <p:cNvGrpSpPr/>
          <p:nvPr/>
        </p:nvGrpSpPr>
        <p:grpSpPr>
          <a:xfrm>
            <a:off x="1379329" y="3319383"/>
            <a:ext cx="8172450" cy="1124109"/>
            <a:chOff x="1379329" y="3538617"/>
            <a:chExt cx="8172450" cy="112410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B680709-81D0-48FE-BA6F-9C73DD358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79329" y="3538617"/>
              <a:ext cx="2238375" cy="43815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DE5DEC-90DB-41F6-97AD-2D5D16355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79329" y="4196001"/>
              <a:ext cx="8172450" cy="466725"/>
            </a:xfrm>
            <a:prstGeom prst="rect">
              <a:avLst/>
            </a:prstGeom>
          </p:spPr>
        </p:pic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3B2CF3-FECB-4DEF-9932-478D9C224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20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396236" y="1741515"/>
                <a:ext cx="10418228" cy="53769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u="sng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Input data</a:t>
                </a:r>
              </a:p>
              <a:p>
                <a:r>
                  <a:rPr lang="en-US" dirty="0"/>
                  <a:t>“weather2018.mat” - real weather data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2018 </m:t>
                    </m:r>
                  </m:oMath>
                </a14:m>
                <a:r>
                  <a:rPr lang="en-US" dirty="0"/>
                  <a:t>from UW weather station [6] 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 = 15 min, N=96 (discrete time horizon)</a:t>
                </a:r>
              </a:p>
              <a:p>
                <a:r>
                  <a:rPr lang="en-US" dirty="0"/>
                  <a:t>“</a:t>
                </a:r>
                <a:r>
                  <a:rPr lang="en-US" dirty="0" err="1"/>
                  <a:t>pdf_data.mat</a:t>
                </a:r>
                <a:r>
                  <a:rPr lang="en-US" dirty="0"/>
                  <a:t>” - simplified pdf in matrix form based on Fig. 7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u="sng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US" i="0" u="sng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i="0" u="sng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ASOCP</m:t>
                    </m:r>
                    <m:r>
                      <a:rPr lang="en-US" i="0" u="sng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u="sng" dirty="0"/>
                  <a:t>algorithm parameters (from experiments):</a:t>
                </a:r>
              </a:p>
              <a:p>
                <a:r>
                  <a:rPr lang="en-US" dirty="0" err="1"/>
                  <a:t>N_of_iterations</a:t>
                </a:r>
                <a:r>
                  <a:rPr lang="en-US" dirty="0"/>
                  <a:t>=10000</a:t>
                </a:r>
              </a:p>
              <a:p>
                <a:r>
                  <a:rPr lang="en-US" dirty="0"/>
                  <a:t>beta = 0.001; Nj=20; </a:t>
                </a:r>
                <a:r>
                  <a:rPr lang="en-US" dirty="0" err="1"/>
                  <a:t>Nn</a:t>
                </a:r>
                <a:r>
                  <a:rPr lang="en-US" dirty="0"/>
                  <a:t>=1; delta=0.1; gamma=0.0001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396236" y="1741515"/>
                <a:ext cx="10418228" cy="5376950"/>
              </a:xfrm>
              <a:blipFill>
                <a:blip r:embed="rId3"/>
                <a:stretch>
                  <a:fillRect l="-878" t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9855EA4-EF77-4AF9-9AB1-5BFAEAAB4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00" y="0"/>
            <a:ext cx="4000500" cy="8858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018639E-49E1-4E5E-8F7E-8208EB2062F5}"/>
              </a:ext>
            </a:extLst>
          </p:cNvPr>
          <p:cNvSpPr txBox="1">
            <a:spLocks/>
          </p:cNvSpPr>
          <p:nvPr/>
        </p:nvSpPr>
        <p:spPr>
          <a:xfrm>
            <a:off x="1763185" y="480579"/>
            <a:ext cx="9372600" cy="971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IMPLEMENTATION in </a:t>
            </a:r>
            <a:r>
              <a:rPr lang="en-US" dirty="0" err="1"/>
              <a:t>matlab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3F22E5-5DD0-40DE-B659-834CF95BD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86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9608" y="556260"/>
            <a:ext cx="9372600" cy="971203"/>
          </a:xfrm>
        </p:spPr>
        <p:txBody>
          <a:bodyPr/>
          <a:lstStyle/>
          <a:p>
            <a:r>
              <a:rPr lang="en-US" dirty="0"/>
              <a:t>IMPLEMENTATION in </a:t>
            </a:r>
            <a:r>
              <a:rPr lang="en-US" dirty="0" err="1"/>
              <a:t>matlab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4600" y="1527463"/>
            <a:ext cx="9822616" cy="50395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Functions</a:t>
            </a:r>
          </a:p>
          <a:p>
            <a:r>
              <a:rPr lang="en-US" b="1" dirty="0"/>
              <a:t>function [</a:t>
            </a:r>
            <a:r>
              <a:rPr lang="en-US" b="1" dirty="0" err="1"/>
              <a:t>inp</a:t>
            </a:r>
            <a:r>
              <a:rPr lang="en-US" b="1" dirty="0"/>
              <a:t>] = </a:t>
            </a:r>
            <a:r>
              <a:rPr lang="en-US" b="1" dirty="0" err="1"/>
              <a:t>inputData</a:t>
            </a:r>
            <a:r>
              <a:rPr lang="en-US" b="1" dirty="0"/>
              <a:t>(</a:t>
            </a:r>
            <a:r>
              <a:rPr lang="en-US" b="1" dirty="0" err="1"/>
              <a:t>dayn</a:t>
            </a:r>
            <a:r>
              <a:rPr lang="en-US" b="1" dirty="0"/>
              <a:t>)</a:t>
            </a:r>
          </a:p>
          <a:p>
            <a:pPr>
              <a:buFontTx/>
              <a:buChar char="-"/>
            </a:pPr>
            <a:r>
              <a:rPr lang="en-US" dirty="0"/>
              <a:t>loads pdf for user actions and weather data for a given day </a:t>
            </a:r>
          </a:p>
          <a:p>
            <a:pPr>
              <a:buFontTx/>
              <a:buChar char="-"/>
            </a:pPr>
            <a:r>
              <a:rPr lang="en-US" dirty="0"/>
              <a:t>initializes all parameters for dynamic state-space model</a:t>
            </a:r>
          </a:p>
          <a:p>
            <a:pPr>
              <a:buFontTx/>
              <a:buChar char="-"/>
            </a:pPr>
            <a:r>
              <a:rPr lang="en-US" dirty="0"/>
              <a:t>computes LQR state-feedback gain</a:t>
            </a:r>
          </a:p>
          <a:p>
            <a:r>
              <a:rPr lang="en-US" b="1" dirty="0"/>
              <a:t>function s = simulation(inp,w1,w2,weight1,weight2)</a:t>
            </a:r>
          </a:p>
          <a:p>
            <a:pPr marL="0" indent="0">
              <a:buNone/>
            </a:pPr>
            <a:r>
              <a:rPr lang="en-US" dirty="0"/>
              <a:t>- 24h simulation (96 steps) for a given weights and day</a:t>
            </a:r>
          </a:p>
          <a:p>
            <a:r>
              <a:rPr lang="en-US" b="1" dirty="0"/>
              <a:t>function </a:t>
            </a:r>
            <a:r>
              <a:rPr lang="en-US" b="1" dirty="0" err="1"/>
              <a:t>outputData</a:t>
            </a:r>
            <a:r>
              <a:rPr lang="en-US" b="1" dirty="0"/>
              <a:t>(</a:t>
            </a:r>
            <a:r>
              <a:rPr lang="en-US" b="1" dirty="0" err="1"/>
              <a:t>inp,x,u,z,M,method,cost,h,h_xlim</a:t>
            </a:r>
            <a:r>
              <a:rPr lang="en-US" b="1" dirty="0"/>
              <a:t>)</a:t>
            </a:r>
          </a:p>
          <a:p>
            <a:pPr marL="0" indent="0">
              <a:buNone/>
            </a:pPr>
            <a:r>
              <a:rPr lang="en-US" dirty="0"/>
              <a:t>- generates plots and histogram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BF70E-7004-48FD-966E-577FAC8C9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0" y="0"/>
            <a:ext cx="4000500" cy="88582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07A9E-13D5-4FEE-8DD9-7DA8C2AC1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82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999" y="639387"/>
            <a:ext cx="9372600" cy="971203"/>
          </a:xfrm>
        </p:spPr>
        <p:txBody>
          <a:bodyPr/>
          <a:lstStyle/>
          <a:p>
            <a:r>
              <a:rPr lang="en-US" dirty="0"/>
              <a:t>IMPLEMENTATION in </a:t>
            </a:r>
            <a:r>
              <a:rPr lang="en-US" dirty="0" err="1"/>
              <a:t>matlab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371864" y="1672588"/>
                <a:ext cx="9822616" cy="5050329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b="1" u="sng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bASOP.m</a:t>
                </a: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- main script </a:t>
                </a:r>
              </a:p>
              <a:p>
                <a:pPr>
                  <a:buFontTx/>
                  <a:buChar char="-"/>
                </a:pP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generates random day within [1 364] range as a </a:t>
                </a:r>
                <a:r>
                  <a:rPr lang="en-US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dayn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FontTx/>
                  <a:buChar char="-"/>
                </a:pP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initializes data using </a:t>
                </a:r>
                <a:r>
                  <a:rPr lang="en-US" u="sng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inputData.m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for the </a:t>
                </a:r>
                <a:r>
                  <a:rPr lang="en-US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dayn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FontTx/>
                  <a:buChar char="-"/>
                </a:pP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sets initial parameter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to zero and computes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u="sng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US" u="sng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u="sng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ASOCP</m:t>
                    </m:r>
                    <m:r>
                      <a:rPr lang="en-US" u="sng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</a:t>
                </a:r>
                <a:r>
                  <a:rPr lang="en-US" i="1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dayn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using </a:t>
                </a:r>
                <a:r>
                  <a:rPr lang="en-US" u="sng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simulation.m</a:t>
                </a:r>
                <a:endParaRPr lang="en-US" u="sng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FontTx/>
                  <a:buChar char="-"/>
                </a:pP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simulates next (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dayn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+1) day 1000 times using LQR state-feedback control policy and computes the cost</a:t>
                </a:r>
              </a:p>
              <a:p>
                <a:pPr>
                  <a:buFontTx/>
                  <a:buChar char="-"/>
                </a:pP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simulates next (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dayn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+1) day 1000 times using new suboptimal control policy and computes the cost</a:t>
                </a:r>
              </a:p>
              <a:p>
                <a:pPr>
                  <a:buFontTx/>
                  <a:buChar char="-"/>
                </a:pP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generates plots for the last sample and histogram for the cost of 1000 samples for both methods</a:t>
                </a:r>
                <a:endParaRPr lang="en-US" dirty="0"/>
              </a:p>
              <a:p>
                <a:pPr>
                  <a:buFontTx/>
                  <a:buChar char="-"/>
                </a:pPr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371864" y="1672588"/>
                <a:ext cx="9822616" cy="5050329"/>
              </a:xfrm>
              <a:blipFill>
                <a:blip r:embed="rId3"/>
                <a:stretch>
                  <a:fillRect l="-931" t="-1689" r="-807" b="-3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AC743B9-6790-44EF-8E9D-CE590A8EB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00" y="0"/>
            <a:ext cx="4000500" cy="88582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0599D-E3E0-442D-B811-2FF8F2B36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34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721983-4B69-4062-A90E-732936345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36" y="1629716"/>
            <a:ext cx="11108200" cy="42825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E35840-2BBE-439F-8C78-EB075F004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00" y="0"/>
            <a:ext cx="4000500" cy="8858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7AAA8B-A7B2-42F2-A09B-3ED69871C8E4}"/>
              </a:ext>
            </a:extLst>
          </p:cNvPr>
          <p:cNvSpPr txBox="1">
            <a:spLocks/>
          </p:cNvSpPr>
          <p:nvPr/>
        </p:nvSpPr>
        <p:spPr>
          <a:xfrm>
            <a:off x="1596736" y="541414"/>
            <a:ext cx="9372600" cy="1443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Simulation: N=1 (0.2 sec)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F4FA66-F111-4033-87D3-E035F9C26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2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7EC24C8-4964-4AD9-9965-52607D5E8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27" y="1640107"/>
            <a:ext cx="11108200" cy="41843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174515-38A5-4181-93F0-3387F2AA4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00" y="0"/>
            <a:ext cx="4000500" cy="8858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9CB898C-6932-48A9-B8F8-8E90DEAD1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9082" y="541414"/>
            <a:ext cx="9372600" cy="1443105"/>
          </a:xfrm>
        </p:spPr>
        <p:txBody>
          <a:bodyPr/>
          <a:lstStyle/>
          <a:p>
            <a:r>
              <a:rPr lang="en-US" dirty="0"/>
              <a:t>Simulation: N=10 (1.2 sec)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F559B1-275F-4F13-95DC-05952D04C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21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772F97-B695-42AD-9DCC-58E6A7BD0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87" y="1640106"/>
            <a:ext cx="10951486" cy="41843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B512AE-FC34-44D9-86D5-71AC66F39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00" y="0"/>
            <a:ext cx="4000500" cy="8858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AED11C7-5C6A-471C-BA73-A50394FB5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218" y="541413"/>
            <a:ext cx="9372600" cy="1443105"/>
          </a:xfrm>
        </p:spPr>
        <p:txBody>
          <a:bodyPr/>
          <a:lstStyle/>
          <a:p>
            <a:r>
              <a:rPr lang="en-US" dirty="0"/>
              <a:t>Simulation: N=100 (9.6 sec)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EC08E0-15A7-47EC-9849-9C74E2FDB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04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84EF8B6-5A61-4967-B52C-F7E57199B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87" y="1640105"/>
            <a:ext cx="11057261" cy="39393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31D98F-93F9-4170-8BEF-68CD7F6D6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00" y="0"/>
            <a:ext cx="4000500" cy="8858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54540DA-A360-4CD4-94AB-1C38CF390299}"/>
              </a:ext>
            </a:extLst>
          </p:cNvPr>
          <p:cNvSpPr txBox="1">
            <a:spLocks/>
          </p:cNvSpPr>
          <p:nvPr/>
        </p:nvSpPr>
        <p:spPr>
          <a:xfrm>
            <a:off x="1627909" y="556997"/>
            <a:ext cx="9372600" cy="1443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Simulation: N=1000 (~1.5 min)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40FA5F-DF9F-4194-AE18-92EDF84B2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64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950D042-DCC2-4CE3-929D-C9A0965AF3C9}"/>
              </a:ext>
            </a:extLst>
          </p:cNvPr>
          <p:cNvSpPr txBox="1">
            <a:spLocks/>
          </p:cNvSpPr>
          <p:nvPr/>
        </p:nvSpPr>
        <p:spPr>
          <a:xfrm>
            <a:off x="2420491" y="6359544"/>
            <a:ext cx="2255419" cy="57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7432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Fig. 3. Weather [3] </a:t>
            </a:r>
            <a:endParaRPr lang="en-US" sz="2000" b="1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BE8C764-8D84-46F7-8D2C-D3AA175EFDF0}"/>
              </a:ext>
            </a:extLst>
          </p:cNvPr>
          <p:cNvSpPr txBox="1">
            <a:spLocks/>
          </p:cNvSpPr>
          <p:nvPr/>
        </p:nvSpPr>
        <p:spPr>
          <a:xfrm>
            <a:off x="7307488" y="6359544"/>
            <a:ext cx="3731905" cy="572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7432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Fig. 4. Climate control [4] </a:t>
            </a:r>
            <a:endParaRPr lang="en-US" sz="2000" b="1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FC8F559-1FCA-46E2-802F-F38451A6C8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8130" y="1195375"/>
            <a:ext cx="9908523" cy="29152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HVAC control system disturbed by the noises, such as outdoor air temperature, solar radiation, and occupant interactions.</a:t>
            </a:r>
          </a:p>
          <a:p>
            <a:pPr marL="0" indent="0">
              <a:buNone/>
            </a:pPr>
            <a:r>
              <a:rPr lang="en-US" dirty="0"/>
              <a:t>In particular, occupant’s choice of the setpoint usually influenced by the room temperature, which makes state and noise variables to be interdependent.</a:t>
            </a:r>
          </a:p>
          <a:p>
            <a:pPr marL="0" indent="0">
              <a:buNone/>
            </a:pPr>
            <a:r>
              <a:rPr lang="en-US" dirty="0"/>
              <a:t>In this case existing approaches, such as stochastic Model Predictive Control (MPC) or Approximate Dynamic Programming (ADP) methods, cannot be applied to design an optimal control.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C9C8387-5223-43BC-B0B5-B0AA418ED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0" y="0"/>
            <a:ext cx="4000500" cy="88582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F304B01C-B808-4D8E-93D6-75BE465F0E1E}"/>
              </a:ext>
            </a:extLst>
          </p:cNvPr>
          <p:cNvSpPr txBox="1">
            <a:spLocks/>
          </p:cNvSpPr>
          <p:nvPr/>
        </p:nvSpPr>
        <p:spPr>
          <a:xfrm>
            <a:off x="1949646" y="231427"/>
            <a:ext cx="4335710" cy="8793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MOTIVATION</a:t>
            </a:r>
          </a:p>
        </p:txBody>
      </p:sp>
      <p:pic>
        <p:nvPicPr>
          <p:cNvPr id="3086" name="Picture 14" descr="Related image">
            <a:extLst>
              <a:ext uri="{FF2B5EF4-FFF2-40B4-BE49-F238E27FC236}">
                <a16:creationId xmlns:a16="http://schemas.microsoft.com/office/drawing/2014/main" id="{A365B71D-EA55-4410-AB12-13DE8427D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118" y="4335492"/>
            <a:ext cx="3552958" cy="199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Image result for hvac control">
            <a:extLst>
              <a:ext uri="{FF2B5EF4-FFF2-40B4-BE49-F238E27FC236}">
                <a16:creationId xmlns:a16="http://schemas.microsoft.com/office/drawing/2014/main" id="{098D0A40-016E-451D-BDF0-65DB57B04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359" y="4316274"/>
            <a:ext cx="3058391" cy="201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82BC36-45DE-47C6-BFFB-38B9E7F84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89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664B0C5-9521-4189-9FB9-90A5A8DDAE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26" y="1640104"/>
            <a:ext cx="11008927" cy="41843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43ACFE-DD0B-41DA-918A-D065E8B1E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00" y="0"/>
            <a:ext cx="4000500" cy="8858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21D476E-F47E-404F-BF25-DB68D4903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727" y="467166"/>
            <a:ext cx="9639300" cy="1443105"/>
          </a:xfrm>
        </p:spPr>
        <p:txBody>
          <a:bodyPr>
            <a:normAutofit/>
          </a:bodyPr>
          <a:lstStyle/>
          <a:p>
            <a:r>
              <a:rPr lang="en-US" dirty="0"/>
              <a:t>Simulation: N=10000 (~15min)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D7A3A8-1B04-46B6-8CD7-2BAE554C1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23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D9C66-74F4-4663-8762-4A62D079C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864" y="927389"/>
            <a:ext cx="10512136" cy="885825"/>
          </a:xfrm>
        </p:spPr>
        <p:txBody>
          <a:bodyPr>
            <a:normAutofit/>
          </a:bodyPr>
          <a:lstStyle/>
          <a:p>
            <a:r>
              <a:rPr lang="en-US" dirty="0"/>
              <a:t>SIMULATION: 1 YEAR WITH N=10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43ACFE-DD0B-41DA-918A-D065E8B1E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0" y="0"/>
            <a:ext cx="4000500" cy="885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A6A8FC-89D8-414E-AC6A-2F847CADCB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38" y="2140527"/>
            <a:ext cx="11702524" cy="435492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61130-2096-4676-AB76-09E0356B4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79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D9C66-74F4-4663-8762-4A62D079C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4663" y="560684"/>
            <a:ext cx="9639300" cy="1443105"/>
          </a:xfrm>
        </p:spPr>
        <p:txBody>
          <a:bodyPr>
            <a:normAutofit/>
          </a:bodyPr>
          <a:lstStyle/>
          <a:p>
            <a:r>
              <a:rPr lang="en-US" dirty="0"/>
              <a:t>CONCLUSIONS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43ACFE-DD0B-41DA-918A-D065E8B1E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0" y="0"/>
            <a:ext cx="4000500" cy="88582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56B9C24-49FE-4434-8DDF-63C1A9E288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16626" y="1758236"/>
            <a:ext cx="9822616" cy="3613864"/>
          </a:xfrm>
        </p:spPr>
        <p:txBody>
          <a:bodyPr>
            <a:normAutofit/>
          </a:bodyPr>
          <a:lstStyle/>
          <a:p>
            <a:r>
              <a:rPr lang="en-US" dirty="0"/>
              <a:t>Simulation-based policy gradient method can be applied to complicated stochastic systems that cannot be easily solved by existing methods.</a:t>
            </a:r>
          </a:p>
          <a:p>
            <a:r>
              <a:rPr lang="en-US" dirty="0"/>
              <a:t>Better results require longer computation time</a:t>
            </a:r>
          </a:p>
          <a:p>
            <a:r>
              <a:rPr lang="en-US" dirty="0"/>
              <a:t>New control policy uses data from the previous day, so can be computed in advance</a:t>
            </a:r>
          </a:p>
          <a:p>
            <a:r>
              <a:rPr lang="en-US" dirty="0"/>
              <a:t>Longer finite-horizon provides better discretization accuracy of SS model</a:t>
            </a:r>
          </a:p>
          <a:p>
            <a:r>
              <a:rPr lang="en-US" dirty="0"/>
              <a:t>Shorter finite-horizon provide better approximation of gradient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DF8B7D-546F-423C-B36D-905B5CA40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24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D9C66-74F4-4663-8762-4A62D079C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1427" y="467166"/>
            <a:ext cx="9372600" cy="1443105"/>
          </a:xfrm>
        </p:spPr>
        <p:txBody>
          <a:bodyPr/>
          <a:lstStyle/>
          <a:p>
            <a:r>
              <a:rPr lang="en-US" dirty="0"/>
              <a:t>References</a:t>
            </a:r>
            <a:br>
              <a:rPr lang="en-US" dirty="0"/>
            </a:b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E37DE20-DAAF-40FB-AB02-C7D8272838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7300" y="1545207"/>
            <a:ext cx="10117282" cy="4845627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[1] [Electrical bill image]. (n.d.). Retrieved from </a:t>
            </a:r>
            <a:r>
              <a:rPr lang="en-US" dirty="0">
                <a:hlinkClick r:id="rId3"/>
              </a:rPr>
              <a:t>https://news.energysage.com/is-your-electric-bill-too-high-heres-how-to-troubleshoot/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[2] [Temperature feeling image]. (n.d.). Retrieved from </a:t>
            </a:r>
            <a:r>
              <a:rPr lang="en-US" dirty="0">
                <a:hlinkClick r:id="rId4"/>
              </a:rPr>
              <a:t>https://elhstalon.net/opinions/2015/10/09/youre-hot-and-youre-cold/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[3] [Weather image]. (n.d.). Retrieved from </a:t>
            </a:r>
            <a:r>
              <a:rPr lang="en-US" dirty="0">
                <a:hlinkClick r:id="rId5"/>
              </a:rPr>
              <a:t>https://www.gmanetwork.com/news/scitech/science/612573/cities-may-be-8-degrees-celsius-hotter-by-2100-study/story/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[4] [Climate control image]. (n.d.). Retrieved from </a:t>
            </a:r>
            <a:r>
              <a:rPr lang="en-US" dirty="0">
                <a:hlinkClick r:id="rId6"/>
              </a:rPr>
              <a:t>http://climatecontrolme.com/2012/04/control/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[5] UW weather station website </a:t>
            </a:r>
            <a:r>
              <a:rPr lang="en-US" dirty="0">
                <a:hlinkClick r:id="rId7"/>
              </a:rPr>
              <a:t>http://weather.uwaterloo.ca/data.html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[6] Lee, </a:t>
            </a:r>
            <a:r>
              <a:rPr lang="en-US" dirty="0" err="1"/>
              <a:t>Donghwan</a:t>
            </a:r>
            <a:r>
              <a:rPr lang="en-US" dirty="0"/>
              <a:t> ; Lee, Seungjae ; </a:t>
            </a:r>
            <a:r>
              <a:rPr lang="en-US" dirty="0" err="1"/>
              <a:t>Karava</a:t>
            </a:r>
            <a:r>
              <a:rPr lang="en-US" dirty="0"/>
              <a:t>, </a:t>
            </a:r>
            <a:r>
              <a:rPr lang="en-US" dirty="0" err="1"/>
              <a:t>Panagiota</a:t>
            </a:r>
            <a:r>
              <a:rPr lang="en-US" dirty="0"/>
              <a:t> ; Hu, </a:t>
            </a:r>
            <a:r>
              <a:rPr lang="en-US" dirty="0" err="1"/>
              <a:t>Jianghai</a:t>
            </a:r>
            <a:r>
              <a:rPr lang="en-US" dirty="0"/>
              <a:t> “</a:t>
            </a:r>
            <a:r>
              <a:rPr lang="en-US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Simulation-Based Policy Gradient and Its Building Control Application</a:t>
            </a:r>
            <a:r>
              <a:rPr lang="en-US" dirty="0"/>
              <a:t>” 2018 Annual American Control Conference (ACC), June 2018, pp.5424-5429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1DC7C2-2C24-46BE-9293-48A9A91C76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1500" y="0"/>
            <a:ext cx="4000500" cy="8858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EE1EC7-D09D-40F8-A58C-FF44580AB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9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D9C66-74F4-4663-8762-4A62D079C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460" y="3639183"/>
            <a:ext cx="7557655" cy="2976379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THANK YOU!</a:t>
            </a:r>
            <a:br>
              <a:rPr lang="en-US" sz="6000" dirty="0"/>
            </a:br>
            <a:br>
              <a:rPr lang="en-US" sz="6000" dirty="0"/>
            </a:br>
            <a:br>
              <a:rPr lang="en-US" sz="6000" dirty="0"/>
            </a:br>
            <a:r>
              <a:rPr lang="en-US" sz="6000" dirty="0"/>
              <a:t>ANY QUESTIONS?</a:t>
            </a:r>
            <a:br>
              <a:rPr lang="en-US" sz="6000" dirty="0"/>
            </a:br>
            <a:br>
              <a:rPr lang="en-US" sz="6000" dirty="0"/>
            </a:br>
            <a:endParaRPr lang="en-US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43ACFE-DD0B-41DA-918A-D065E8B1E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0" y="0"/>
            <a:ext cx="4000500" cy="88582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56B9C24-49FE-4434-8DDF-63C1A9E288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0271" y="1540027"/>
            <a:ext cx="9822616" cy="4546024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E37FA-9EB7-4762-B63D-FD5FEDCF8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67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7921" y="1555669"/>
            <a:ext cx="9908523" cy="47786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This project is based on the following paper:</a:t>
            </a:r>
          </a:p>
          <a:p>
            <a:pPr marL="0" indent="0">
              <a:buNone/>
            </a:pPr>
            <a:r>
              <a:rPr lang="en-US" dirty="0"/>
              <a:t>Lee, </a:t>
            </a:r>
            <a:r>
              <a:rPr lang="en-US" dirty="0" err="1"/>
              <a:t>Donghwan</a:t>
            </a:r>
            <a:r>
              <a:rPr lang="en-US" dirty="0"/>
              <a:t> ; Lee, Seungjae ; </a:t>
            </a:r>
            <a:r>
              <a:rPr lang="en-US" dirty="0" err="1"/>
              <a:t>Karava</a:t>
            </a:r>
            <a:r>
              <a:rPr lang="en-US" dirty="0"/>
              <a:t>, </a:t>
            </a:r>
            <a:r>
              <a:rPr lang="en-US" dirty="0" err="1"/>
              <a:t>Panagiota</a:t>
            </a:r>
            <a:r>
              <a:rPr lang="en-US" dirty="0"/>
              <a:t> ; Hu, </a:t>
            </a:r>
            <a:r>
              <a:rPr lang="en-US" dirty="0" err="1"/>
              <a:t>Jianghai</a:t>
            </a:r>
            <a:r>
              <a:rPr lang="en-US" dirty="0"/>
              <a:t> “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Simulation-Based Policy Gradient and Its Building Control Application</a:t>
            </a:r>
            <a:r>
              <a:rPr lang="en-US" dirty="0"/>
              <a:t>” 2018 Annual American Control Conference (ACC), June 2018, pp.5424-5429</a:t>
            </a:r>
          </a:p>
          <a:p>
            <a:pPr marL="0" indent="0">
              <a:buNone/>
            </a:pPr>
            <a:r>
              <a:rPr lang="en-US" dirty="0"/>
              <a:t>It applies stochastic simulation-based policy gradient method for optimal office building HVAC control system:</a:t>
            </a:r>
          </a:p>
          <a:p>
            <a:r>
              <a:rPr lang="en-US" dirty="0"/>
              <a:t>Approximates the gradient of the cost function using simulations</a:t>
            </a:r>
          </a:p>
          <a:p>
            <a:r>
              <a:rPr lang="en-US" dirty="0"/>
              <a:t>Uses a gradient descent type algorithm to design a suboptimal control policy</a:t>
            </a:r>
          </a:p>
          <a:p>
            <a:r>
              <a:rPr lang="en-US" dirty="0"/>
              <a:t>Assesses its performance through a simulation of building HVAC system</a:t>
            </a:r>
          </a:p>
          <a:p>
            <a:r>
              <a:rPr lang="en-US" dirty="0"/>
              <a:t>Compares this method to the finite-horizon LQR state-feedback control policy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5F9BCF-D2D3-45E6-A6A2-F7A436566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00" y="0"/>
            <a:ext cx="4000500" cy="8858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1E96291-294C-4F56-8F0B-3E053520D3FB}"/>
              </a:ext>
            </a:extLst>
          </p:cNvPr>
          <p:cNvSpPr txBox="1">
            <a:spLocks/>
          </p:cNvSpPr>
          <p:nvPr/>
        </p:nvSpPr>
        <p:spPr>
          <a:xfrm>
            <a:off x="1888445" y="523672"/>
            <a:ext cx="4335710" cy="8793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B850B-78CC-4A8D-9EEE-D568E5F31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Discrete-time stochastic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DEE27D-516B-4EB0-A8CB-CC3220BC47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54697" y="3321468"/>
                <a:ext cx="9372600" cy="2594806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+mj-lt"/>
                  </a:rPr>
                  <a:t>where k ∈ {1, 2, . . . ,N − 1} is the finite time step,</a:t>
                </a:r>
              </a:p>
              <a:p>
                <a:r>
                  <a:rPr lang="en-US" dirty="0">
                    <a:latin typeface="+mj-lt"/>
                  </a:rPr>
                  <a:t>x(k) ∈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latin typeface="+mj-lt"/>
                  </a:rPr>
                  <a:t> is the state</a:t>
                </a:r>
              </a:p>
              <a:p>
                <a:r>
                  <a:rPr lang="en-US" dirty="0">
                    <a:latin typeface="+mj-lt"/>
                  </a:rPr>
                  <a:t>u(k) ∈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latin typeface="+mj-lt"/>
                  </a:rPr>
                  <a:t> is the control input</a:t>
                </a:r>
              </a:p>
              <a:p>
                <a:r>
                  <a:rPr lang="en-US" dirty="0">
                    <a:latin typeface="+mj-lt"/>
                  </a:rPr>
                  <a:t>w(k) ∈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>
                    <a:latin typeface="+mj-lt"/>
                  </a:rPr>
                  <a:t> is a random/deterministic variable representing disturbances and uncertainties with a certain joint distribution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DEE27D-516B-4EB0-A8CB-CC3220BC47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54697" y="3321468"/>
                <a:ext cx="9372600" cy="2594806"/>
              </a:xfrm>
              <a:blipFill>
                <a:blip r:embed="rId2"/>
                <a:stretch>
                  <a:fillRect l="-911" t="-3756" r="-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334E993-05D3-4EDB-B2DE-B946246BF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385" y="2151077"/>
            <a:ext cx="10563225" cy="990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F6D903-FA0B-4FB3-8633-3A168904B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00" y="0"/>
            <a:ext cx="4000500" cy="88582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5815C-8DFC-43E0-BBD7-443448D12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95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 </a:t>
            </a:r>
            <a:br>
              <a:rPr lang="en-US" dirty="0"/>
            </a:br>
            <a:r>
              <a:rPr lang="en-US" dirty="0"/>
              <a:t>optimal control problem (OCP)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DEE27D-516B-4EB0-A8CB-CC3220BC47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96767" y="1215882"/>
                <a:ext cx="9656587" cy="378766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j-lt"/>
                    <a:ea typeface="Cambria Math" panose="02040503050406030204" pitchFamily="18" charset="0"/>
                  </a:rPr>
                  <a:t> </a:t>
                </a:r>
                <a:endParaRPr lang="en-US" i="1" dirty="0">
                  <a:latin typeface="+mj-lt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r>
                      <m:rPr>
                        <m:nor/>
                      </m:rPr>
                      <a:rPr lang="pl-PL" dirty="0">
                        <a:latin typeface="+mj-lt"/>
                      </a:rPr>
                      <m:t>{</m:t>
                    </m:r>
                    <m:r>
                      <m:rPr>
                        <m:nor/>
                      </m:rPr>
                      <a:rPr lang="pl-PL" b="1" dirty="0">
                        <a:latin typeface="+mj-lt"/>
                      </a:rPr>
                      <m:t>w</m:t>
                    </m:r>
                    <m:r>
                      <m:rPr>
                        <m:nor/>
                      </m:rPr>
                      <a:rPr lang="pl-PL" dirty="0">
                        <a:latin typeface="+mj-lt"/>
                      </a:rPr>
                      <m:t>(</m:t>
                    </m:r>
                    <m:r>
                      <m:rPr>
                        <m:nor/>
                      </m:rPr>
                      <a:rPr lang="pl-PL" i="1" dirty="0">
                        <a:latin typeface="+mj-lt"/>
                      </a:rPr>
                      <m:t>0</m:t>
                    </m:r>
                    <m:r>
                      <m:rPr>
                        <m:nor/>
                      </m:rPr>
                      <a:rPr lang="pl-PL" dirty="0">
                        <a:latin typeface="+mj-lt"/>
                      </a:rPr>
                      <m:t>), . . . ,</m:t>
                    </m:r>
                    <m:r>
                      <m:rPr>
                        <m:nor/>
                      </m:rPr>
                      <a:rPr lang="pl-PL" b="1" dirty="0">
                        <a:latin typeface="+mj-lt"/>
                      </a:rPr>
                      <m:t>w</m:t>
                    </m:r>
                    <m:r>
                      <m:rPr>
                        <m:nor/>
                      </m:rPr>
                      <a:rPr lang="pl-PL" dirty="0">
                        <a:latin typeface="+mj-lt"/>
                      </a:rPr>
                      <m:t>(</m:t>
                    </m:r>
                    <m:r>
                      <m:rPr>
                        <m:nor/>
                      </m:rPr>
                      <a:rPr lang="pl-PL" i="1" dirty="0">
                        <a:latin typeface="+mj-lt"/>
                      </a:rPr>
                      <m:t>k</m:t>
                    </m:r>
                    <m:r>
                      <m:rPr>
                        <m:nor/>
                      </m:rPr>
                      <a:rPr lang="pl-PL" i="1" dirty="0">
                        <a:latin typeface="+mj-lt"/>
                      </a:rPr>
                      <m:t> − 1</m:t>
                    </m:r>
                    <m:r>
                      <m:rPr>
                        <m:nor/>
                      </m:rPr>
                      <a:rPr lang="pl-PL" dirty="0">
                        <a:latin typeface="+mj-lt"/>
                      </a:rPr>
                      <m:t>), </m:t>
                    </m:r>
                    <m:r>
                      <m:rPr>
                        <m:nor/>
                      </m:rPr>
                      <a:rPr lang="pl-PL" b="1" dirty="0">
                        <a:latin typeface="+mj-lt"/>
                      </a:rPr>
                      <m:t>x</m:t>
                    </m:r>
                    <m:r>
                      <m:rPr>
                        <m:nor/>
                      </m:rPr>
                      <a:rPr lang="pl-PL" dirty="0">
                        <a:latin typeface="+mj-lt"/>
                      </a:rPr>
                      <m:t>(</m:t>
                    </m:r>
                    <m:r>
                      <m:rPr>
                        <m:nor/>
                      </m:rPr>
                      <a:rPr lang="pl-PL" i="1" dirty="0">
                        <a:latin typeface="+mj-lt"/>
                      </a:rPr>
                      <m:t>0</m:t>
                    </m:r>
                    <m:r>
                      <m:rPr>
                        <m:nor/>
                      </m:rPr>
                      <a:rPr lang="pl-PL" dirty="0">
                        <a:latin typeface="+mj-lt"/>
                      </a:rPr>
                      <m:t>),</m:t>
                    </m:r>
                    <m:r>
                      <m:rPr>
                        <m:nor/>
                      </m:rPr>
                      <a:rPr lang="en-US" dirty="0">
                        <a:latin typeface="+mj-lt"/>
                      </a:rPr>
                      <m:t> </m:t>
                    </m:r>
                    <m:r>
                      <m:rPr>
                        <m:nor/>
                      </m:rPr>
                      <a:rPr lang="pl-PL" dirty="0">
                        <a:latin typeface="+mj-lt"/>
                      </a:rPr>
                      <m:t>. . . , </m:t>
                    </m:r>
                    <m:r>
                      <m:rPr>
                        <m:nor/>
                      </m:rPr>
                      <a:rPr lang="pl-PL" b="1" dirty="0">
                        <a:latin typeface="+mj-lt"/>
                      </a:rPr>
                      <m:t>x</m:t>
                    </m:r>
                    <m:r>
                      <m:rPr>
                        <m:nor/>
                      </m:rPr>
                      <a:rPr lang="pl-PL" dirty="0">
                        <a:latin typeface="+mj-lt"/>
                      </a:rPr>
                      <m:t>(</m:t>
                    </m:r>
                    <m:r>
                      <m:rPr>
                        <m:nor/>
                      </m:rPr>
                      <a:rPr lang="pl-PL" i="1" dirty="0">
                        <a:latin typeface="+mj-lt"/>
                      </a:rPr>
                      <m:t>k</m:t>
                    </m:r>
                    <m:r>
                      <m:rPr>
                        <m:nor/>
                      </m:rPr>
                      <a:rPr lang="pl-PL" dirty="0">
                        <a:latin typeface="+mj-lt"/>
                      </a:rPr>
                      <m:t>), </m:t>
                    </m:r>
                    <m:r>
                      <m:rPr>
                        <m:nor/>
                      </m:rPr>
                      <a:rPr lang="pl-PL" b="1" dirty="0">
                        <a:latin typeface="+mj-lt"/>
                      </a:rPr>
                      <m:t>u</m:t>
                    </m:r>
                    <m:r>
                      <m:rPr>
                        <m:nor/>
                      </m:rPr>
                      <a:rPr lang="pl-PL" dirty="0">
                        <a:latin typeface="+mj-lt"/>
                      </a:rPr>
                      <m:t>(</m:t>
                    </m:r>
                    <m:r>
                      <m:rPr>
                        <m:nor/>
                      </m:rPr>
                      <a:rPr lang="pl-PL" i="1" dirty="0">
                        <a:latin typeface="+mj-lt"/>
                      </a:rPr>
                      <m:t>0</m:t>
                    </m:r>
                    <m:r>
                      <m:rPr>
                        <m:nor/>
                      </m:rPr>
                      <a:rPr lang="pl-PL" dirty="0">
                        <a:latin typeface="+mj-lt"/>
                      </a:rPr>
                      <m:t>), . . . , </m:t>
                    </m:r>
                    <m:r>
                      <m:rPr>
                        <m:nor/>
                      </m:rPr>
                      <a:rPr lang="pl-PL" b="1" dirty="0">
                        <a:latin typeface="+mj-lt"/>
                      </a:rPr>
                      <m:t>u</m:t>
                    </m:r>
                    <m:r>
                      <m:rPr>
                        <m:nor/>
                      </m:rPr>
                      <a:rPr lang="pl-PL" dirty="0">
                        <a:latin typeface="+mj-lt"/>
                      </a:rPr>
                      <m:t>(</m:t>
                    </m:r>
                    <m:r>
                      <m:rPr>
                        <m:nor/>
                      </m:rPr>
                      <a:rPr lang="pl-PL" i="1" dirty="0">
                        <a:latin typeface="+mj-lt"/>
                      </a:rPr>
                      <m:t>k</m:t>
                    </m:r>
                    <m:r>
                      <m:rPr>
                        <m:nor/>
                      </m:rPr>
                      <a:rPr lang="pl-PL" i="1" dirty="0">
                        <a:latin typeface="+mj-lt"/>
                      </a:rPr>
                      <m:t> − 1</m:t>
                    </m:r>
                    <m:r>
                      <m:rPr>
                        <m:nor/>
                      </m:rPr>
                      <a:rPr lang="pl-PL" dirty="0">
                        <a:latin typeface="+mj-lt"/>
                      </a:rPr>
                      <m:t>)}</m:t>
                    </m:r>
                  </m:oMath>
                </a14:m>
                <a:r>
                  <a:rPr lang="pl-PL" dirty="0">
                    <a:latin typeface="+mj-lt"/>
                  </a:rPr>
                  <a:t> </a:t>
                </a:r>
                <a:r>
                  <a:rPr lang="en-US" dirty="0">
                    <a:latin typeface="+mj-lt"/>
                  </a:rPr>
                  <a:t>be the history of the system until time k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l-P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latin typeface="+mj-lt"/>
                  </a:rPr>
                  <a:t> 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</a:rPr>
                  <a:t>be the stage cost function for all k ∈ {1,…,N}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latin typeface="+mj-lt"/>
                  </a:rPr>
                  <a:t> be a given initial state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+mj-lt"/>
                  </a:rPr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pl-P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l-P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))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US" dirty="0">
                  <a:latin typeface="+mj-lt"/>
                </a:endParaRPr>
              </a:p>
              <a:p>
                <a:pPr marL="0" indent="0">
                  <a:buNone/>
                </a:pPr>
                <a:endParaRPr lang="en-US" dirty="0">
                  <a:latin typeface="+mj-lt"/>
                </a:endParaRPr>
              </a:p>
              <a:p>
                <a:pPr marL="0" indent="0">
                  <a:buNone/>
                </a:pPr>
                <a:endParaRPr lang="en-US" dirty="0">
                  <a:latin typeface="+mj-lt"/>
                </a:endParaRPr>
              </a:p>
              <a:p>
                <a:pPr marL="0" indent="0">
                  <a:buNone/>
                </a:pPr>
                <a:endParaRPr lang="en-US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j-lt"/>
                  </a:rPr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i="1" dirty="0">
                    <a:ea typeface="Cambria Math" panose="02040503050406030204" pitchFamily="18" charset="0"/>
                  </a:rPr>
                  <a:t> </a:t>
                </a:r>
                <a:r>
                  <a:rPr lang="en-US" dirty="0"/>
                  <a:t>be a stochastic process which obeys the dynamics in (1)</a:t>
                </a:r>
              </a:p>
              <a:p>
                <a:pPr marL="0" indent="0">
                  <a:buNone/>
                </a:pPr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DEE27D-516B-4EB0-A8CB-CC3220BC47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96767" y="1215882"/>
                <a:ext cx="9656587" cy="3787662"/>
              </a:xfrm>
              <a:blipFill>
                <a:blip r:embed="rId3"/>
                <a:stretch>
                  <a:fillRect l="-1010" b="-41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40F7385F-F959-4BC2-B855-6FBBD0C3FE14}"/>
              </a:ext>
            </a:extLst>
          </p:cNvPr>
          <p:cNvGrpSpPr/>
          <p:nvPr/>
        </p:nvGrpSpPr>
        <p:grpSpPr>
          <a:xfrm>
            <a:off x="680443" y="4408012"/>
            <a:ext cx="10831113" cy="1430414"/>
            <a:chOff x="637170" y="4301760"/>
            <a:chExt cx="10831113" cy="143041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5655FF3-49D5-4015-BCB5-25B3278CF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9059" y="4301760"/>
              <a:ext cx="8259224" cy="143041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D56FDA5-49D2-421B-8713-C9521098A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7170" y="4452826"/>
              <a:ext cx="2705100" cy="962025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8953B57-6F69-4CD0-A4CA-A6BC7E880D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1500" y="0"/>
            <a:ext cx="4000500" cy="88582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B49EE7-18EE-41DE-8F91-5D9CF31D3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56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9720" y="276837"/>
            <a:ext cx="9372600" cy="1216403"/>
          </a:xfrm>
        </p:spPr>
        <p:txBody>
          <a:bodyPr>
            <a:normAutofit fontScale="90000"/>
          </a:bodyPr>
          <a:lstStyle/>
          <a:p>
            <a:r>
              <a:rPr lang="en-US" dirty="0"/>
              <a:t>Problem 2 </a:t>
            </a:r>
            <a:br>
              <a:rPr lang="en-US" dirty="0"/>
            </a:br>
            <a:r>
              <a:rPr lang="en-US" dirty="0"/>
              <a:t>Simplified optimal control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DEE27D-516B-4EB0-A8CB-CC3220BC47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93907" y="3343638"/>
                <a:ext cx="8725949" cy="805047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j-lt"/>
                  </a:rPr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dirty="0">
                    <a:latin typeface="+mj-lt"/>
                  </a:rPr>
                  <a:t> is a parameter vector to determine.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+mj-lt"/>
                  </a:rPr>
                  <a:t>For a given initial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latin typeface="+mj-lt"/>
                  </a:rPr>
                  <a:t> solve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DEE27D-516B-4EB0-A8CB-CC3220BC47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93907" y="3343638"/>
                <a:ext cx="8725949" cy="805047"/>
              </a:xfrm>
              <a:blipFill>
                <a:blip r:embed="rId3"/>
                <a:stretch>
                  <a:fillRect l="-1047" t="-10526" b="-37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D1F557C-E6C6-43D6-BE77-822BF4686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7732" y="4409275"/>
            <a:ext cx="7418069" cy="217188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3094F14-D7C9-4907-88D6-0B9AF37C3034}"/>
              </a:ext>
            </a:extLst>
          </p:cNvPr>
          <p:cNvSpPr txBox="1">
            <a:spLocks/>
          </p:cNvSpPr>
          <p:nvPr/>
        </p:nvSpPr>
        <p:spPr>
          <a:xfrm>
            <a:off x="1449311" y="1567015"/>
            <a:ext cx="8725949" cy="805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7432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9164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/>
              <a:t>Consider the parameterized state-feedback policy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73C482-B8AA-4510-B1DF-8A581B6A7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0978" y="2147001"/>
            <a:ext cx="7334250" cy="1019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18406C-3DC5-4BA8-9E3A-00BB18A3B5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1500" y="0"/>
            <a:ext cx="4000500" cy="8858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0F3C6F-1198-4268-98B8-C0207519C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96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DEE27D-516B-4EB0-A8CB-CC3220BC47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54698" y="2072082"/>
                <a:ext cx="9372600" cy="423904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+mj-lt"/>
                  </a:rPr>
                  <a:t>The smoothed function approximate of J given by convolution:</a:t>
                </a:r>
              </a:p>
              <a:p>
                <a:endParaRPr lang="en-US" i="1" dirty="0">
                  <a:latin typeface="+mj-lt"/>
                </a:endParaRPr>
              </a:p>
              <a:p>
                <a:endParaRPr lang="en-US" i="1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i="1" dirty="0">
                    <a:latin typeface="+mj-lt"/>
                  </a:rPr>
                  <a:t>where</a:t>
                </a:r>
              </a:p>
              <a:p>
                <a:r>
                  <a:rPr lang="en-US" i="1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Ε</m:t>
                        </m:r>
                      </m:e>
                      <m:sub>
                        <m:r>
                          <a:rPr lang="pl-PL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</m:e>
                    </m:d>
                  </m:oMath>
                </a14:m>
                <a:r>
                  <a:rPr lang="en-US" i="1" dirty="0">
                    <a:latin typeface="+mj-lt"/>
                  </a:rPr>
                  <a:t>is the expectation taken with respect to </a:t>
                </a:r>
                <a14:m>
                  <m:oMath xmlns:m="http://schemas.openxmlformats.org/officeDocument/2006/math">
                    <m:r>
                      <a:rPr lang="pl-P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i="1" dirty="0">
                    <a:latin typeface="+mj-lt"/>
                  </a:rPr>
                  <a:t>,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l-P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i="1" dirty="0">
                    <a:latin typeface="+mj-lt"/>
                  </a:rPr>
                  <a:t> is a probability density function satisfying certain properties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i="1" dirty="0">
                    <a:latin typeface="+mj-lt"/>
                  </a:rPr>
                  <a:t> is a parameter that controls the dispersion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i="1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DEE27D-516B-4EB0-A8CB-CC3220BC47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54698" y="2072082"/>
                <a:ext cx="9372600" cy="4239048"/>
              </a:xfrm>
              <a:blipFill>
                <a:blip r:embed="rId3"/>
                <a:stretch>
                  <a:fillRect l="-1041" t="-2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A024D0F-F311-4D3B-80C4-392A19869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535790"/>
            <a:ext cx="5905500" cy="981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740615-4B41-4B76-AC23-AE488EB84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1500" y="0"/>
            <a:ext cx="4000500" cy="8858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675357B-4170-44AE-A0BC-8A1402C5EAA9}"/>
              </a:ext>
            </a:extLst>
          </p:cNvPr>
          <p:cNvSpPr txBox="1">
            <a:spLocks/>
          </p:cNvSpPr>
          <p:nvPr/>
        </p:nvSpPr>
        <p:spPr>
          <a:xfrm>
            <a:off x="1863436" y="701833"/>
            <a:ext cx="9372600" cy="1295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Smoothing and stochastic approximation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6F016-4E5B-44AC-9DA8-730DAA771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48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989720" y="276837"/>
                <a:ext cx="9372600" cy="164967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Problem 3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approximated </a:t>
                </a:r>
                <a:r>
                  <a:rPr lang="en-US" dirty="0" err="1"/>
                  <a:t>socp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89720" y="276837"/>
                <a:ext cx="9372600" cy="1649670"/>
              </a:xfrm>
              <a:blipFill>
                <a:blip r:embed="rId2"/>
                <a:stretch>
                  <a:fillRect l="-2601" b="-17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87A7F1E9-8992-434D-9831-6AE72C65B0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33025" y="2471791"/>
                <a:ext cx="8725949" cy="2922330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+mj-lt"/>
                  </a:rPr>
                  <a:t>For a given initial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latin typeface="+mj-lt"/>
                  </a:rPr>
                  <a:t> and parameter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>
                    <a:latin typeface="+mj-lt"/>
                  </a:rPr>
                  <a:t> solve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87A7F1E9-8992-434D-9831-6AE72C65B0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33025" y="2471791"/>
                <a:ext cx="8725949" cy="2922330"/>
              </a:xfrm>
              <a:blipFill>
                <a:blip r:embed="rId3"/>
                <a:stretch>
                  <a:fillRect l="-908" t="-2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9FAE912-0827-4FEE-B7B9-66E108DC4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414" y="3604343"/>
            <a:ext cx="2486025" cy="657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9A10E1-BB3F-407A-9807-5D100353F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1500" y="0"/>
            <a:ext cx="4000500" cy="88582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4F79F-ED1E-4309-8753-C1A145399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36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ireframe Building 16x9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wireframe building presentation (widescreen).potx" id="{58CE74E2-616B-447D-963B-87527DA5909A}" vid="{49D84436-E293-416F-BC4D-7976A1E115A4}"/>
    </a:ext>
  </a:extLst>
</a:theme>
</file>

<file path=ppt/theme/theme2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wireframe building presentation (widescreen)</Template>
  <TotalTime>1157</TotalTime>
  <Words>1617</Words>
  <Application>Microsoft Office PowerPoint</Application>
  <PresentationFormat>Widescreen</PresentationFormat>
  <Paragraphs>253</Paragraphs>
  <Slides>34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Cambria Math</vt:lpstr>
      <vt:lpstr>Wireframe Building 16x9</vt:lpstr>
      <vt:lpstr>ECE686 PROJECT: Simulation-Based Policy Gradient And Its Application FOR OFFICE BUILDING HVAC</vt:lpstr>
      <vt:lpstr>PowerPoint Presentation</vt:lpstr>
      <vt:lpstr>PowerPoint Presentation</vt:lpstr>
      <vt:lpstr>PowerPoint Presentation</vt:lpstr>
      <vt:lpstr>Discrete-time stochastic system</vt:lpstr>
      <vt:lpstr>Problem 1  optimal control problem (OCP)</vt:lpstr>
      <vt:lpstr>Problem 2  Simplified optimal control problem</vt:lpstr>
      <vt:lpstr>PowerPoint Presentation</vt:lpstr>
      <vt:lpstr>Problem 3  β approximated socp</vt:lpstr>
      <vt:lpstr>Gradient estimate</vt:lpstr>
      <vt:lpstr>Gradient estimate</vt:lpstr>
      <vt:lpstr>STOCHASTIC ALGORITHM FOR β-ASOCP</vt:lpstr>
      <vt:lpstr>PowerPoint Presentation</vt:lpstr>
      <vt:lpstr>The dynamic SYSTEM model</vt:lpstr>
      <vt:lpstr>A discrete time representation</vt:lpstr>
      <vt:lpstr>WEATHER DATA</vt:lpstr>
      <vt:lpstr>Probability density functions</vt:lpstr>
      <vt:lpstr>The occupant’s actions</vt:lpstr>
      <vt:lpstr>State-space model</vt:lpstr>
      <vt:lpstr>Cost function</vt:lpstr>
      <vt:lpstr>PowerPoint Presentation</vt:lpstr>
      <vt:lpstr>PowerPoint Presentation</vt:lpstr>
      <vt:lpstr>PowerPoint Presentation</vt:lpstr>
      <vt:lpstr>IMPLEMENTATION in matlab</vt:lpstr>
      <vt:lpstr>IMPLEMENTATION in matlab</vt:lpstr>
      <vt:lpstr>PowerPoint Presentation</vt:lpstr>
      <vt:lpstr>Simulation: N=10 (1.2 sec) </vt:lpstr>
      <vt:lpstr>Simulation: N=100 (9.6 sec) </vt:lpstr>
      <vt:lpstr>PowerPoint Presentation</vt:lpstr>
      <vt:lpstr>Simulation: N=10000 (~15min) </vt:lpstr>
      <vt:lpstr>SIMULATION: 1 YEAR WITH N=10</vt:lpstr>
      <vt:lpstr>CONCLUSIONS </vt:lpstr>
      <vt:lpstr>References </vt:lpstr>
      <vt:lpstr>THANK YOU!   ANY QUESTIONS?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Implementation of “Simulation-Based stochastic optimal control design and Its application to building control problems” by donghwan lee, seungjae lee, panagiota karava, and jianghai hu</dc:title>
  <dc:creator>Nurken</dc:creator>
  <cp:lastModifiedBy>Nurken</cp:lastModifiedBy>
  <cp:revision>85</cp:revision>
  <dcterms:created xsi:type="dcterms:W3CDTF">2019-03-27T14:55:06Z</dcterms:created>
  <dcterms:modified xsi:type="dcterms:W3CDTF">2019-04-03T16:46:49Z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